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9"/>
  </p:notesMasterIdLst>
  <p:handoutMasterIdLst>
    <p:handoutMasterId r:id="rId10"/>
  </p:handoutMasterIdLst>
  <p:sldIdLst>
    <p:sldId id="1185" r:id="rId2"/>
    <p:sldId id="1229" r:id="rId3"/>
    <p:sldId id="1230" r:id="rId4"/>
    <p:sldId id="1264" r:id="rId5"/>
    <p:sldId id="1231" r:id="rId6"/>
    <p:sldId id="1232" r:id="rId7"/>
    <p:sldId id="1246" r:id="rId8"/>
  </p:sldIdLst>
  <p:sldSz cx="11880850" cy="6804025"/>
  <p:notesSz cx="9388475" cy="7102475"/>
  <p:defaultTextStyle>
    <a:defPPr>
      <a:defRPr lang="en-US"/>
    </a:defPPr>
    <a:lvl1pPr marL="0" algn="l" defTabSz="8968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48422" algn="l" defTabSz="8968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896844" algn="l" defTabSz="8968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45265" algn="l" defTabSz="8968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793687" algn="l" defTabSz="8968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42109" algn="l" defTabSz="8968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690531" algn="l" defTabSz="8968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38952" algn="l" defTabSz="8968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587374" algn="l" defTabSz="8968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B22"/>
    <a:srgbClr val="002060"/>
    <a:srgbClr val="F18E00"/>
    <a:srgbClr val="E6E6E6"/>
    <a:srgbClr val="FFCC99"/>
    <a:srgbClr val="ED7D31"/>
    <a:srgbClr val="FFC000"/>
    <a:srgbClr val="4472C4"/>
    <a:srgbClr val="A5A5A5"/>
    <a:srgbClr val="FAAA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9" autoAdjust="0"/>
    <p:restoredTop sz="98186" autoAdjust="0"/>
  </p:normalViewPr>
  <p:slideViewPr>
    <p:cSldViewPr snapToGrid="0">
      <p:cViewPr>
        <p:scale>
          <a:sx n="160" d="100"/>
          <a:sy n="160" d="100"/>
        </p:scale>
        <p:origin x="-72" y="384"/>
      </p:cViewPr>
      <p:guideLst>
        <p:guide orient="horz" pos="2143"/>
        <p:guide pos="3742"/>
      </p:guideLst>
    </p:cSldViewPr>
  </p:slideViewPr>
  <p:outlineViewPr>
    <p:cViewPr>
      <p:scale>
        <a:sx n="33" d="100"/>
        <a:sy n="33" d="100"/>
      </p:scale>
      <p:origin x="24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4"/>
            <a:ext cx="4067834" cy="355574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18478" y="4"/>
            <a:ext cx="4067834" cy="355574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47ECC2B0-42EA-4977-AA9F-0E21E70DBC20}" type="datetimeFigureOut">
              <a:rPr lang="id-ID" smtClean="0"/>
              <a:pPr/>
              <a:t>13/02/2023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745778"/>
            <a:ext cx="4067834" cy="355574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318478" y="6745778"/>
            <a:ext cx="4067834" cy="355574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B2278C7C-EECF-43B7-B122-48ED1671A9F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16231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068338" cy="356357"/>
          </a:xfrm>
          <a:prstGeom prst="rect">
            <a:avLst/>
          </a:prstGeom>
        </p:spPr>
        <p:txBody>
          <a:bodyPr vert="horz" lIns="92445" tIns="46222" rIns="92445" bIns="46222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7966" y="1"/>
            <a:ext cx="4068338" cy="356357"/>
          </a:xfrm>
          <a:prstGeom prst="rect">
            <a:avLst/>
          </a:prstGeom>
        </p:spPr>
        <p:txBody>
          <a:bodyPr vert="horz" lIns="92445" tIns="46222" rIns="92445" bIns="46222" rtlCol="0"/>
          <a:lstStyle>
            <a:lvl1pPr algn="r">
              <a:defRPr sz="1200"/>
            </a:lvl1pPr>
          </a:lstStyle>
          <a:p>
            <a:fld id="{4CAFFAD2-8080-4750-9EAB-69A991F18FD2}" type="datetimeFigureOut">
              <a:rPr lang="en-ID" smtClean="0"/>
              <a:pPr/>
              <a:t>13/02/2023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01913" y="887413"/>
            <a:ext cx="4184650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5" tIns="46222" rIns="92445" bIns="46222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848" y="3418068"/>
            <a:ext cx="7510780" cy="2796599"/>
          </a:xfrm>
          <a:prstGeom prst="rect">
            <a:avLst/>
          </a:prstGeom>
        </p:spPr>
        <p:txBody>
          <a:bodyPr vert="horz" lIns="92445" tIns="46222" rIns="92445" bIns="4622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746121"/>
            <a:ext cx="4068338" cy="356357"/>
          </a:xfrm>
          <a:prstGeom prst="rect">
            <a:avLst/>
          </a:prstGeom>
        </p:spPr>
        <p:txBody>
          <a:bodyPr vert="horz" lIns="92445" tIns="46222" rIns="92445" bIns="46222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7966" y="6746121"/>
            <a:ext cx="4068338" cy="356357"/>
          </a:xfrm>
          <a:prstGeom prst="rect">
            <a:avLst/>
          </a:prstGeom>
        </p:spPr>
        <p:txBody>
          <a:bodyPr vert="horz" lIns="92445" tIns="46222" rIns="92445" bIns="46222" rtlCol="0" anchor="b"/>
          <a:lstStyle>
            <a:lvl1pPr algn="r">
              <a:defRPr sz="1200"/>
            </a:lvl1pPr>
          </a:lstStyle>
          <a:p>
            <a:fld id="{999CC333-C5DD-4B3B-87E3-30FE2F88A054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00516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968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48422" algn="l" defTabSz="8968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896844" algn="l" defTabSz="8968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45265" algn="l" defTabSz="8968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793687" algn="l" defTabSz="8968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42109" algn="l" defTabSz="8968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690531" algn="l" defTabSz="8968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38952" algn="l" defTabSz="8968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587374" algn="l" defTabSz="8968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CC333-C5DD-4B3B-87E3-30FE2F88A054}" type="slidenum">
              <a:rPr lang="en-ID" smtClean="0"/>
              <a:pPr/>
              <a:t>4</a:t>
            </a:fld>
            <a:endParaRPr lang="en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CC333-C5DD-4B3B-87E3-30FE2F88A054}" type="slidenum">
              <a:rPr lang="en-ID" smtClean="0"/>
              <a:pPr/>
              <a:t>5</a:t>
            </a:fld>
            <a:endParaRPr lang="en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93050" y="1360805"/>
            <a:ext cx="10201690" cy="1814407"/>
          </a:xfrm>
          <a:ln>
            <a:noFill/>
          </a:ln>
        </p:spPr>
        <p:txBody>
          <a:bodyPr vert="horz" tIns="0" rIns="17937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5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93050" y="3203126"/>
            <a:ext cx="10205650" cy="1738806"/>
          </a:xfrm>
        </p:spPr>
        <p:txBody>
          <a:bodyPr lIns="0" rIns="17937"/>
          <a:lstStyle>
            <a:lvl1pPr marL="0" marR="44842" indent="0" algn="r">
              <a:buNone/>
              <a:defRPr>
                <a:solidFill>
                  <a:schemeClr val="tx1"/>
                </a:solidFill>
              </a:defRPr>
            </a:lvl1pPr>
            <a:lvl2pPr marL="448422" indent="0" algn="ctr">
              <a:buNone/>
            </a:lvl2pPr>
            <a:lvl3pPr marL="896844" indent="0" algn="ctr">
              <a:buNone/>
            </a:lvl3pPr>
            <a:lvl4pPr marL="1345265" indent="0" algn="ctr">
              <a:buNone/>
            </a:lvl4pPr>
            <a:lvl5pPr marL="1793687" indent="0" algn="ctr">
              <a:buNone/>
            </a:lvl5pPr>
            <a:lvl6pPr marL="2242109" indent="0" algn="ctr">
              <a:buNone/>
            </a:lvl6pPr>
            <a:lvl7pPr marL="2690531" indent="0" algn="ctr">
              <a:buNone/>
            </a:lvl7pPr>
            <a:lvl8pPr marL="3138952" indent="0" algn="ctr">
              <a:buNone/>
            </a:lvl8pPr>
            <a:lvl9pPr marL="3587374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98DE6-1E0F-445D-81D5-FBEB31912106}" type="datetimeFigureOut">
              <a:rPr lang="en-ID" smtClean="0"/>
              <a:pPr/>
              <a:t>13/02/2023</a:t>
            </a:fld>
            <a:endParaRPr lang="en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019AE-6EB5-4D08-901C-2B554BCF68B4}" type="slidenum">
              <a:rPr lang="en-ID" smtClean="0"/>
              <a:pPr/>
              <a:t>‹#›</a:t>
            </a:fld>
            <a:endParaRPr lang="en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98DE6-1E0F-445D-81D5-FBEB31912106}" type="datetimeFigureOut">
              <a:rPr lang="en-ID" smtClean="0"/>
              <a:pPr/>
              <a:t>13/02/2023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019AE-6EB5-4D08-901C-2B554BCF68B4}" type="slidenum">
              <a:rPr lang="en-ID" smtClean="0"/>
              <a:pPr/>
              <a:t>‹#›</a:t>
            </a:fld>
            <a:endParaRPr lang="en-ID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3616" y="907205"/>
            <a:ext cx="2673191" cy="51707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42" y="907205"/>
            <a:ext cx="7821560" cy="51707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98DE6-1E0F-445D-81D5-FBEB31912106}" type="datetimeFigureOut">
              <a:rPr lang="en-ID" smtClean="0"/>
              <a:pPr/>
              <a:t>13/02/2023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019AE-6EB5-4D08-901C-2B554BCF68B4}" type="slidenum">
              <a:rPr lang="en-ID" smtClean="0"/>
              <a:pPr/>
              <a:t>‹#›</a:t>
            </a:fld>
            <a:endParaRPr lang="en-ID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98DE6-1E0F-445D-81D5-FBEB31912106}" type="datetimeFigureOut">
              <a:rPr lang="en-ID" smtClean="0"/>
              <a:pPr/>
              <a:t>13/02/2023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019AE-6EB5-4D08-901C-2B554BCF68B4}" type="slidenum">
              <a:rPr lang="en-ID" smtClean="0"/>
              <a:pPr/>
              <a:t>‹#›</a:t>
            </a:fld>
            <a:endParaRPr lang="en-ID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9089" y="1306373"/>
            <a:ext cx="10098723" cy="1351733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5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089" y="2683377"/>
            <a:ext cx="10098723" cy="1497830"/>
          </a:xfrm>
        </p:spPr>
        <p:txBody>
          <a:bodyPr lIns="44842" rIns="44842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98DE6-1E0F-445D-81D5-FBEB31912106}" type="datetimeFigureOut">
              <a:rPr lang="en-ID" smtClean="0"/>
              <a:pPr/>
              <a:t>13/02/2023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019AE-6EB5-4D08-901C-2B554BCF68B4}" type="slidenum">
              <a:rPr lang="en-ID" smtClean="0"/>
              <a:pPr/>
              <a:t>‹#›</a:t>
            </a:fld>
            <a:endParaRPr lang="en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043" y="698547"/>
            <a:ext cx="10692765" cy="1134004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43" y="1904973"/>
            <a:ext cx="5247375" cy="4399936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39432" y="1904973"/>
            <a:ext cx="5247375" cy="4399936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98DE6-1E0F-445D-81D5-FBEB31912106}" type="datetimeFigureOut">
              <a:rPr lang="en-ID" smtClean="0"/>
              <a:pPr/>
              <a:t>13/02/2023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019AE-6EB5-4D08-901C-2B554BCF68B4}" type="slidenum">
              <a:rPr lang="en-ID" smtClean="0"/>
              <a:pPr/>
              <a:t>‹#›</a:t>
            </a:fld>
            <a:endParaRPr lang="en-ID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043" y="698547"/>
            <a:ext cx="10692765" cy="1134004"/>
          </a:xfrm>
        </p:spPr>
        <p:txBody>
          <a:bodyPr tIns="44842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43" y="1840646"/>
            <a:ext cx="5249438" cy="654163"/>
          </a:xfrm>
        </p:spPr>
        <p:txBody>
          <a:bodyPr lIns="44842" tIns="0" rIns="44842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035309" y="1845122"/>
            <a:ext cx="5251500" cy="649689"/>
          </a:xfrm>
        </p:spPr>
        <p:txBody>
          <a:bodyPr lIns="44842" tIns="0" rIns="44842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94043" y="2494809"/>
            <a:ext cx="5249438" cy="3815453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5309" y="2494809"/>
            <a:ext cx="5251500" cy="3815453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98DE6-1E0F-445D-81D5-FBEB31912106}" type="datetimeFigureOut">
              <a:rPr lang="en-ID" smtClean="0"/>
              <a:pPr/>
              <a:t>13/02/2023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019AE-6EB5-4D08-901C-2B554BCF68B4}" type="slidenum">
              <a:rPr lang="en-ID" smtClean="0"/>
              <a:pPr/>
              <a:t>‹#›</a:t>
            </a:fld>
            <a:endParaRPr lang="en-ID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043" y="698547"/>
            <a:ext cx="10791772" cy="1134004"/>
          </a:xfrm>
        </p:spPr>
        <p:txBody>
          <a:bodyPr vert="horz" tIns="44842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9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98DE6-1E0F-445D-81D5-FBEB31912106}" type="datetimeFigureOut">
              <a:rPr lang="en-ID" smtClean="0"/>
              <a:pPr/>
              <a:t>13/02/2023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019AE-6EB5-4D08-901C-2B554BCF68B4}" type="slidenum">
              <a:rPr lang="en-ID" smtClean="0"/>
              <a:pPr/>
              <a:t>‹#›</a:t>
            </a:fld>
            <a:endParaRPr lang="en-ID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98DE6-1E0F-445D-81D5-FBEB31912106}" type="datetimeFigureOut">
              <a:rPr lang="en-ID" smtClean="0"/>
              <a:pPr/>
              <a:t>13/02/2023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019AE-6EB5-4D08-901C-2B554BCF68B4}" type="slidenum">
              <a:rPr lang="en-ID" smtClean="0"/>
              <a:pPr/>
              <a:t>‹#›</a:t>
            </a:fld>
            <a:endParaRPr lang="en-ID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064" y="510304"/>
            <a:ext cx="3564255" cy="1152904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91064" y="1663206"/>
            <a:ext cx="3564255" cy="4536017"/>
          </a:xfrm>
        </p:spPr>
        <p:txBody>
          <a:bodyPr lIns="17937" rIns="17937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645083" y="1663206"/>
            <a:ext cx="6641725" cy="4536017"/>
          </a:xfrm>
        </p:spPr>
        <p:txBody>
          <a:bodyPr tIns="0"/>
          <a:lstStyle>
            <a:lvl1pPr>
              <a:defRPr sz="27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98DE6-1E0F-445D-81D5-FBEB31912106}" type="datetimeFigureOut">
              <a:rPr lang="en-ID" smtClean="0"/>
              <a:pPr/>
              <a:t>13/02/2023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019AE-6EB5-4D08-901C-2B554BCF68B4}" type="slidenum">
              <a:rPr lang="en-ID" smtClean="0"/>
              <a:pPr/>
              <a:t>‹#›</a:t>
            </a:fld>
            <a:endParaRPr lang="en-ID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113280" y="1099356"/>
            <a:ext cx="6831489" cy="4082415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684" tIns="44842" rIns="89684" bIns="44842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399816" y="5317585"/>
            <a:ext cx="201974" cy="15422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684" tIns="44842" rIns="89684" bIns="44842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057" y="1167734"/>
            <a:ext cx="2875166" cy="1570165"/>
          </a:xfrm>
        </p:spPr>
        <p:txBody>
          <a:bodyPr vert="horz" lIns="44842" tIns="44842" rIns="44842" bIns="44842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057" y="2806521"/>
            <a:ext cx="2871205" cy="2162168"/>
          </a:xfrm>
        </p:spPr>
        <p:txBody>
          <a:bodyPr lIns="62779" rIns="44842" bIns="44842" anchor="t"/>
          <a:lstStyle>
            <a:lvl1pPr marL="0" indent="0" algn="l">
              <a:spcBef>
                <a:spcPts val="245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98DE6-1E0F-445D-81D5-FBEB31912106}" type="datetimeFigureOut">
              <a:rPr lang="en-ID" smtClean="0"/>
              <a:pPr/>
              <a:t>13/02/2023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94751" y="6306325"/>
            <a:ext cx="792057" cy="362251"/>
          </a:xfrm>
        </p:spPr>
        <p:txBody>
          <a:bodyPr/>
          <a:lstStyle/>
          <a:p>
            <a:fld id="{0AF019AE-6EB5-4D08-901C-2B554BCF68B4}" type="slidenum">
              <a:rPr lang="en-ID" smtClean="0"/>
              <a:pPr/>
              <a:t>‹#›</a:t>
            </a:fld>
            <a:endParaRPr lang="en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529110" y="1190077"/>
            <a:ext cx="5999829" cy="3900974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1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376" y="5770821"/>
            <a:ext cx="11905602" cy="103320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9684" tIns="44842" rIns="89684" bIns="44842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692907" y="6170874"/>
            <a:ext cx="6187943" cy="63315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9684" tIns="44842" rIns="89684" bIns="44842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376" y="-7088"/>
            <a:ext cx="11905602" cy="103320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9684" tIns="44842" rIns="89684" bIns="44842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692907" y="-7086"/>
            <a:ext cx="6187943" cy="63315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9684" tIns="44842" rIns="89684" bIns="44842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594043" y="698547"/>
            <a:ext cx="10692765" cy="1134004"/>
          </a:xfrm>
          <a:prstGeom prst="rect">
            <a:avLst/>
          </a:prstGeom>
        </p:spPr>
        <p:txBody>
          <a:bodyPr vert="horz" lIns="0" tIns="44842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594043" y="1920247"/>
            <a:ext cx="10692765" cy="4354576"/>
          </a:xfrm>
          <a:prstGeom prst="rect">
            <a:avLst/>
          </a:prstGeom>
        </p:spPr>
        <p:txBody>
          <a:bodyPr vert="horz" lIns="89684" tIns="44842" rIns="89684" bIns="44842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594043" y="6306325"/>
            <a:ext cx="2772198" cy="36225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9998DE6-1E0F-445D-81D5-FBEB31912106}" type="datetimeFigureOut">
              <a:rPr lang="en-ID" smtClean="0"/>
              <a:pPr/>
              <a:t>13/02/2023</a:t>
            </a:fld>
            <a:endParaRPr lang="en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465248" y="6306325"/>
            <a:ext cx="4356312" cy="36225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296737" y="6306325"/>
            <a:ext cx="990071" cy="362251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F019AE-6EB5-4D08-901C-2B554BCF68B4}" type="slidenum">
              <a:rPr lang="en-ID" smtClean="0"/>
              <a:pPr/>
              <a:t>‹#›</a:t>
            </a:fld>
            <a:endParaRPr lang="en-ID"/>
          </a:p>
        </p:txBody>
      </p:sp>
      <p:grpSp>
        <p:nvGrpSpPr>
          <p:cNvPr id="2" name="Group 1"/>
          <p:cNvGrpSpPr/>
          <p:nvPr/>
        </p:nvGrpSpPr>
        <p:grpSpPr>
          <a:xfrm>
            <a:off x="-24708" y="200815"/>
            <a:ext cx="11928337" cy="64411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9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69053" indent="-269053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27790" indent="-24214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96844" indent="-24214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97" indent="-206274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34950" indent="-206274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4003" indent="-206274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83371" indent="-179369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52424" indent="-179369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21478" indent="-179369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484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89684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452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79368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421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6905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3895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58737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216016" y="197840"/>
            <a:ext cx="1881135" cy="529202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684" tIns="44842" rIns="89684" bIns="44842" rtlCol="0" anchor="ctr"/>
          <a:lstStyle/>
          <a:p>
            <a:pPr algn="ctr"/>
            <a:endParaRPr lang="id-ID"/>
          </a:p>
        </p:txBody>
      </p:sp>
      <p:grpSp>
        <p:nvGrpSpPr>
          <p:cNvPr id="2" name="Group 4"/>
          <p:cNvGrpSpPr/>
          <p:nvPr/>
        </p:nvGrpSpPr>
        <p:grpSpPr>
          <a:xfrm>
            <a:off x="59822" y="1176281"/>
            <a:ext cx="11676679" cy="5445572"/>
            <a:chOff x="0" y="370956"/>
            <a:chExt cx="8829675" cy="4443640"/>
          </a:xfrm>
        </p:grpSpPr>
        <p:sp>
          <p:nvSpPr>
            <p:cNvPr id="6" name="Rectangle 5"/>
            <p:cNvSpPr/>
            <p:nvPr/>
          </p:nvSpPr>
          <p:spPr>
            <a:xfrm>
              <a:off x="2476500" y="370956"/>
              <a:ext cx="4210050" cy="428625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 err="1">
                  <a:latin typeface="Agency FB" panose="020B0503020202020204" pitchFamily="34" charset="0"/>
                </a:rPr>
                <a:t>Mewujudkan</a:t>
              </a:r>
              <a:r>
                <a:rPr lang="en-US" sz="1600" dirty="0">
                  <a:latin typeface="Agency FB" panose="020B0503020202020204" pitchFamily="34" charset="0"/>
                </a:rPr>
                <a:t> SDM </a:t>
              </a:r>
              <a:r>
                <a:rPr lang="en-US" sz="1600" dirty="0" err="1">
                  <a:solidFill>
                    <a:schemeClr val="bg1"/>
                  </a:solidFill>
                  <a:latin typeface="Agency FB" panose="020B0503020202020204" pitchFamily="34" charset="0"/>
                </a:rPr>
                <a:t>Berakhlak</a:t>
              </a:r>
              <a:r>
                <a:rPr lang="en-US" sz="1600" dirty="0">
                  <a:solidFill>
                    <a:schemeClr val="bg1"/>
                  </a:solidFill>
                  <a:latin typeface="Agency FB" panose="020B0503020202020204" pitchFamily="34" charset="0"/>
                </a:rPr>
                <a:t> </a:t>
              </a:r>
              <a:r>
                <a:rPr lang="en-US" sz="1600" dirty="0" err="1">
                  <a:solidFill>
                    <a:schemeClr val="bg1"/>
                  </a:solidFill>
                  <a:latin typeface="Agency FB" panose="020B0503020202020204" pitchFamily="34" charset="0"/>
                </a:rPr>
                <a:t>Mulia</a:t>
              </a:r>
              <a:r>
                <a:rPr lang="en-US" sz="1600" dirty="0">
                  <a:solidFill>
                    <a:schemeClr val="bg1"/>
                  </a:solidFill>
                  <a:latin typeface="Agency FB" panose="020B0503020202020204" pitchFamily="34" charset="0"/>
                </a:rPr>
                <a:t> </a:t>
              </a:r>
              <a:r>
                <a:rPr lang="en-US" sz="1600" dirty="0" err="1" smtClean="0">
                  <a:latin typeface="Agency FB" panose="020B0503020202020204" pitchFamily="34" charset="0"/>
                </a:rPr>
                <a:t>Sehat</a:t>
              </a:r>
              <a:r>
                <a:rPr lang="en-US" sz="1600" dirty="0">
                  <a:latin typeface="Agency FB" panose="020B0503020202020204" pitchFamily="34" charset="0"/>
                </a:rPr>
                <a:t>, </a:t>
              </a:r>
              <a:r>
                <a:rPr lang="en-US" sz="1600" dirty="0" err="1">
                  <a:latin typeface="Agency FB" panose="020B0503020202020204" pitchFamily="34" charset="0"/>
                </a:rPr>
                <a:t>Unggul</a:t>
              </a:r>
              <a:r>
                <a:rPr lang="en-US" sz="1600" dirty="0">
                  <a:latin typeface="Agency FB" panose="020B0503020202020204" pitchFamily="34" charset="0"/>
                </a:rPr>
                <a:t> </a:t>
              </a:r>
              <a:r>
                <a:rPr lang="en-US" sz="1600" dirty="0" err="1">
                  <a:latin typeface="Agency FB" panose="020B0503020202020204" pitchFamily="34" charset="0"/>
                </a:rPr>
                <a:t>dan</a:t>
              </a:r>
              <a:r>
                <a:rPr lang="en-US" sz="1600" dirty="0">
                  <a:latin typeface="Agency FB" panose="020B0503020202020204" pitchFamily="34" charset="0"/>
                </a:rPr>
                <a:t> </a:t>
              </a:r>
              <a:r>
                <a:rPr lang="en-US" sz="1600" dirty="0" err="1">
                  <a:latin typeface="Agency FB" panose="020B0503020202020204" pitchFamily="34" charset="0"/>
                </a:rPr>
                <a:t>Berdaya</a:t>
              </a:r>
              <a:r>
                <a:rPr lang="en-US" sz="1600" dirty="0">
                  <a:latin typeface="Agency FB" panose="020B0503020202020204" pitchFamily="34" charset="0"/>
                </a:rPr>
                <a:t> </a:t>
              </a:r>
              <a:r>
                <a:rPr lang="en-US" sz="1600" dirty="0" err="1">
                  <a:latin typeface="Agency FB" panose="020B0503020202020204" pitchFamily="34" charset="0"/>
                </a:rPr>
                <a:t>Saing</a:t>
              </a:r>
              <a:endParaRPr lang="en-US" sz="1600" dirty="0">
                <a:latin typeface="Agency FB" panose="020B0503020202020204" pitchFamily="34" charset="0"/>
              </a:endParaRPr>
            </a:p>
            <a:p>
              <a:pPr algn="ctr">
                <a:lnSpc>
                  <a:spcPct val="107000"/>
                </a:lnSpc>
              </a:pPr>
              <a:r>
                <a:rPr lang="id-ID" sz="110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IK</a:t>
              </a:r>
              <a:r>
                <a:rPr lang="id-ID" sz="11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. Indeks Pembangunan Manusia (IPM)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5981965" y="936713"/>
              <a:ext cx="2838450" cy="638175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id-ID" sz="11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Meningkatnya Derajad Kesehatan Masyarakat</a:t>
              </a:r>
            </a:p>
            <a:p>
              <a:pPr algn="ctr">
                <a:lnSpc>
                  <a:spcPct val="107000"/>
                </a:lnSpc>
              </a:pPr>
              <a:r>
                <a:rPr lang="id-ID" sz="11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IK. Umur Harapan Hidup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922962"/>
              <a:ext cx="3209925" cy="74028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 err="1">
                  <a:latin typeface="Agency FB" panose="020B0503020202020204" pitchFamily="34" charset="0"/>
                </a:rPr>
                <a:t>Meningkatnya</a:t>
              </a:r>
              <a:r>
                <a:rPr lang="en-US" sz="1600" dirty="0">
                  <a:latin typeface="Agency FB" panose="020B0503020202020204" pitchFamily="34" charset="0"/>
                </a:rPr>
                <a:t> </a:t>
              </a:r>
              <a:r>
                <a:rPr lang="en-US" sz="1600" dirty="0" err="1" smtClean="0">
                  <a:latin typeface="Agency FB" panose="020B0503020202020204" pitchFamily="34" charset="0"/>
                </a:rPr>
                <a:t>Kualitas</a:t>
              </a:r>
              <a:r>
                <a:rPr lang="en-US" sz="1600" dirty="0" smtClean="0">
                  <a:latin typeface="Agency FB" panose="020B0503020202020204" pitchFamily="34" charset="0"/>
                </a:rPr>
                <a:t> </a:t>
              </a:r>
              <a:r>
                <a:rPr lang="en-US" sz="1600" dirty="0" err="1">
                  <a:latin typeface="Agency FB" panose="020B0503020202020204" pitchFamily="34" charset="0"/>
                </a:rPr>
                <a:t>Pendidikan</a:t>
              </a:r>
              <a:r>
                <a:rPr lang="en-US" sz="1600" dirty="0">
                  <a:latin typeface="Agency FB" panose="020B0503020202020204" pitchFamily="34" charset="0"/>
                </a:rPr>
                <a:t> </a:t>
              </a:r>
            </a:p>
            <a:p>
              <a:pPr algn="ctr">
                <a:lnSpc>
                  <a:spcPct val="107000"/>
                </a:lnSpc>
              </a:pPr>
              <a:r>
                <a:rPr lang="id-ID" sz="11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IK</a:t>
              </a:r>
              <a:r>
                <a:rPr lang="id-ID" sz="1100" dirty="0">
                  <a:ea typeface="Calibri" panose="020F0502020204030204" pitchFamily="34" charset="0"/>
                  <a:cs typeface="Times New Roman" panose="02020603050405020304" pitchFamily="18" charset="0"/>
                </a:rPr>
                <a:t>. 1. Harapan Lama Sekolah</a:t>
              </a:r>
            </a:p>
            <a:p>
              <a:pPr algn="ctr">
                <a:lnSpc>
                  <a:spcPct val="107000"/>
                </a:lnSpc>
              </a:pPr>
              <a:r>
                <a:rPr lang="id-ID" sz="1100" dirty="0">
                  <a:ea typeface="Calibri" panose="020F0502020204030204" pitchFamily="34" charset="0"/>
                  <a:cs typeface="Times New Roman" panose="02020603050405020304" pitchFamily="18" charset="0"/>
                </a:rPr>
                <a:t>2. Rata Rata Lama </a:t>
              </a:r>
              <a:r>
                <a:rPr lang="id-ID" sz="11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Sekolah</a:t>
              </a:r>
              <a:r>
                <a:rPr lang="id-ID" sz="1100" dirty="0"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141864" y="1747358"/>
              <a:ext cx="1138751" cy="99105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id-ID" sz="11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Menurunnya Kematian Ibu dan Bayi</a:t>
              </a:r>
            </a:p>
            <a:p>
              <a:pPr algn="ctr">
                <a:lnSpc>
                  <a:spcPct val="107000"/>
                </a:lnSpc>
              </a:pPr>
              <a:r>
                <a:rPr lang="id-ID" sz="11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  <a:p>
              <a:pPr algn="ctr">
                <a:lnSpc>
                  <a:spcPct val="107000"/>
                </a:lnSpc>
              </a:pPr>
              <a:r>
                <a:rPr lang="id-ID" sz="11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IK: 1. Jlh Kematian Ibu</a:t>
              </a:r>
            </a:p>
            <a:p>
              <a:pPr algn="ctr">
                <a:lnSpc>
                  <a:spcPct val="107000"/>
                </a:lnSpc>
              </a:pPr>
              <a:r>
                <a:rPr lang="id-ID" sz="1100" dirty="0" smtClean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     2</a:t>
              </a:r>
              <a:r>
                <a:rPr lang="id-ID" sz="11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. Jlh Kematian Bayi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366600" y="1757177"/>
              <a:ext cx="1171575" cy="77506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1100" dirty="0" err="1" smtClean="0">
                  <a:solidFill>
                    <a:schemeClr val="tx1"/>
                  </a:solidFill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Meningkatnya</a:t>
              </a:r>
              <a:r>
                <a:rPr lang="en-US" sz="1100" dirty="0" smtClean="0">
                  <a:solidFill>
                    <a:schemeClr val="tx1"/>
                  </a:solidFill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1100" dirty="0" err="1" smtClean="0">
                  <a:solidFill>
                    <a:schemeClr val="tx1"/>
                  </a:solidFill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Derajat</a:t>
              </a:r>
              <a:r>
                <a:rPr lang="en-US" sz="1100" dirty="0" smtClean="0">
                  <a:solidFill>
                    <a:schemeClr val="tx1"/>
                  </a:solidFill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1100" dirty="0" err="1" smtClean="0">
                  <a:solidFill>
                    <a:schemeClr val="tx1"/>
                  </a:solidFill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Kesehatan</a:t>
              </a:r>
              <a:r>
                <a:rPr lang="en-US" sz="1100" dirty="0" smtClean="0">
                  <a:solidFill>
                    <a:schemeClr val="tx1"/>
                  </a:solidFill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1100" dirty="0" err="1" smtClean="0">
                  <a:solidFill>
                    <a:schemeClr val="tx1"/>
                  </a:solidFill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Perorangan</a:t>
              </a:r>
              <a:endParaRPr lang="id-ID" sz="11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</a:pPr>
              <a:r>
                <a:rPr lang="id-ID" sz="1100" dirty="0">
                  <a:solidFill>
                    <a:schemeClr val="tx1"/>
                  </a:solidFill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r>
                <a:rPr lang="id-ID" sz="1100" dirty="0" smtClean="0">
                  <a:solidFill>
                    <a:schemeClr val="tx1"/>
                  </a:solidFill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en-US" sz="1100" dirty="0" smtClean="0">
                  <a:solidFill>
                    <a:schemeClr val="tx1"/>
                  </a:solidFill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K: </a:t>
              </a:r>
              <a:r>
                <a:rPr lang="id-ID" sz="1100" dirty="0" smtClean="0">
                  <a:solidFill>
                    <a:schemeClr val="tx1"/>
                  </a:solidFill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GDR</a:t>
              </a:r>
              <a:endParaRPr lang="id-ID" sz="11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1724025"/>
              <a:ext cx="1055373" cy="147637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id-ID" sz="1100" dirty="0">
                  <a:ea typeface="Calibri" panose="020F0502020204030204" pitchFamily="34" charset="0"/>
                  <a:cs typeface="Times New Roman" panose="02020603050405020304" pitchFamily="18" charset="0"/>
                </a:rPr>
                <a:t>Meningkatnya Mutu Penyelenggaraan Pendidikan</a:t>
              </a:r>
            </a:p>
            <a:p>
              <a:pPr algn="ctr">
                <a:lnSpc>
                  <a:spcPct val="107000"/>
                </a:lnSpc>
              </a:pPr>
              <a:r>
                <a:rPr lang="id-ID" sz="1100" i="1" dirty="0">
                  <a:ea typeface="Calibri" panose="020F0502020204030204" pitchFamily="34" charset="0"/>
                  <a:cs typeface="Times New Roman" panose="02020603050405020304" pitchFamily="18" charset="0"/>
                </a:rPr>
                <a:t>IK: Persentase Sekolah Menengah Terakreditasi A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089694" y="1743368"/>
              <a:ext cx="1130229" cy="147637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id-ID" sz="1100" dirty="0">
                  <a:ea typeface="Calibri" panose="020F0502020204030204" pitchFamily="34" charset="0"/>
                  <a:cs typeface="Times New Roman" panose="02020603050405020304" pitchFamily="18" charset="0"/>
                </a:rPr>
                <a:t>Meningkatnya Akses dan Pemerataan Pendidikan</a:t>
              </a:r>
            </a:p>
            <a:p>
              <a:pPr algn="ctr">
                <a:lnSpc>
                  <a:spcPct val="107000"/>
                </a:lnSpc>
              </a:pPr>
              <a:r>
                <a:rPr lang="id-ID" sz="1100" i="1" dirty="0">
                  <a:ea typeface="Calibri" panose="020F0502020204030204" pitchFamily="34" charset="0"/>
                  <a:cs typeface="Times New Roman" panose="02020603050405020304" pitchFamily="18" charset="0"/>
                </a:rPr>
                <a:t>IK: 1.  % Peningkatan APK</a:t>
              </a:r>
            </a:p>
            <a:p>
              <a:pPr algn="ctr">
                <a:lnSpc>
                  <a:spcPct val="107000"/>
                </a:lnSpc>
              </a:pPr>
              <a:r>
                <a:rPr lang="id-ID" sz="1100" i="1" dirty="0">
                  <a:ea typeface="Calibri" panose="020F0502020204030204" pitchFamily="34" charset="0"/>
                  <a:cs typeface="Times New Roman" panose="02020603050405020304" pitchFamily="18" charset="0"/>
                </a:rPr>
                <a:t>2. % Peningkatan APM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245633" y="1753477"/>
              <a:ext cx="1211623" cy="147583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</a:pPr>
              <a:r>
                <a:rPr lang="id-ID" sz="1000" dirty="0">
                  <a:ea typeface="Calibri" panose="020F0502020204030204" pitchFamily="34" charset="0"/>
                  <a:cs typeface="Times New Roman" panose="02020603050405020304" pitchFamily="18" charset="0"/>
                </a:rPr>
                <a:t>Meningkatnya Mutu Tenaga Pendidik &amp; Kependidikan</a:t>
              </a:r>
              <a:endParaRPr lang="id-ID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</a:pPr>
              <a:r>
                <a:rPr lang="id-ID" sz="1000" i="1" dirty="0">
                  <a:ea typeface="Calibri" panose="020F0502020204030204" pitchFamily="34" charset="0"/>
                  <a:cs typeface="Times New Roman" panose="02020603050405020304" pitchFamily="18" charset="0"/>
                </a:rPr>
                <a:t>IK: 1. Indeks Kompetensi Tenaga Pendidik</a:t>
              </a:r>
              <a:endParaRPr lang="id-ID" sz="1100" i="1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</a:pPr>
              <a:r>
                <a:rPr lang="id-ID" sz="1000" i="1" dirty="0">
                  <a:ea typeface="Calibri" panose="020F0502020204030204" pitchFamily="34" charset="0"/>
                  <a:cs typeface="Times New Roman" panose="02020603050405020304" pitchFamily="18" charset="0"/>
                </a:rPr>
                <a:t>2.  Indeks</a:t>
              </a:r>
              <a:r>
                <a:rPr lang="id-ID" sz="1100" i="1" dirty="0"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id-ID" sz="1000" i="1" dirty="0">
                  <a:ea typeface="Calibri" panose="020F0502020204030204" pitchFamily="34" charset="0"/>
                  <a:cs typeface="Times New Roman" panose="02020603050405020304" pitchFamily="18" charset="0"/>
                </a:rPr>
                <a:t>Kompetensi Tenaga Pendidikan</a:t>
              </a:r>
              <a:endParaRPr lang="id-ID" sz="1100" i="1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</a:pPr>
              <a:r>
                <a:rPr lang="id-ID" sz="1000" i="1" dirty="0"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id-ID" sz="1100" i="1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502746" y="1743075"/>
              <a:ext cx="1073570" cy="106406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id-ID" sz="1100" dirty="0">
                  <a:ea typeface="Calibri" panose="020F0502020204030204" pitchFamily="34" charset="0"/>
                  <a:cs typeface="Times New Roman" panose="02020603050405020304" pitchFamily="18" charset="0"/>
                </a:rPr>
                <a:t>Meningkatnya Gemar dan Budaya Baca Masyarakat</a:t>
              </a:r>
            </a:p>
            <a:p>
              <a:pPr algn="ctr">
                <a:lnSpc>
                  <a:spcPct val="107000"/>
                </a:lnSpc>
              </a:pPr>
              <a:r>
                <a:rPr lang="id-ID" sz="1100" dirty="0"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  <a:p>
              <a:pPr algn="ctr">
                <a:lnSpc>
                  <a:spcPct val="107000"/>
                </a:lnSpc>
              </a:pPr>
              <a:r>
                <a:rPr lang="id-ID" sz="1100" i="1" dirty="0">
                  <a:ea typeface="Calibri" panose="020F0502020204030204" pitchFamily="34" charset="0"/>
                  <a:cs typeface="Times New Roman" panose="02020603050405020304" pitchFamily="18" charset="0"/>
                </a:rPr>
                <a:t>IK: Indeks Minat Baca Masyarakat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338737" y="3877289"/>
              <a:ext cx="952500" cy="62635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</a:pPr>
              <a:r>
                <a:rPr lang="id-ID" sz="1100" dirty="0">
                  <a:ea typeface="Calibri" panose="020F0502020204030204" pitchFamily="34" charset="0"/>
                  <a:cs typeface="Times New Roman" panose="02020603050405020304" pitchFamily="18" charset="0"/>
                </a:rPr>
                <a:t>Program Perbaikan GIZI Masyarakat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379731" y="3870778"/>
              <a:ext cx="1057275" cy="61653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id-ID" sz="1100" dirty="0">
                  <a:ea typeface="Calibri" panose="020F0502020204030204" pitchFamily="34" charset="0"/>
                  <a:cs typeface="Times New Roman" panose="02020603050405020304" pitchFamily="18" charset="0"/>
                </a:rPr>
                <a:t>Program Promosi Kesehatan dan Pemberdayaan Masyarakat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613957" y="3880596"/>
              <a:ext cx="1009650" cy="616539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id-ID" sz="100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Program </a:t>
              </a:r>
              <a:r>
                <a:rPr lang="en-US" sz="1000" dirty="0" err="1" smtClean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Penunjang</a:t>
              </a:r>
              <a:r>
                <a:rPr lang="en-US" sz="1000" dirty="0" smtClean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1000" dirty="0" err="1" smtClean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Urusan</a:t>
              </a:r>
              <a:r>
                <a:rPr lang="en-US" sz="1000" dirty="0" smtClean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id-ID" sz="10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748463" y="3880596"/>
              <a:ext cx="1047750" cy="636175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id-ID" sz="1100" dirty="0"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  <a:p>
              <a:pPr algn="ctr">
                <a:lnSpc>
                  <a:spcPct val="107000"/>
                </a:lnSpc>
              </a:pPr>
              <a:r>
                <a:rPr lang="id-ID" sz="90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Program </a:t>
              </a:r>
              <a:r>
                <a:rPr lang="en-US" sz="900" dirty="0" err="1" smtClean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Upaya</a:t>
              </a:r>
              <a:r>
                <a:rPr lang="en-US" sz="900" dirty="0" smtClean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900" dirty="0" err="1" smtClean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Kesehatan</a:t>
              </a:r>
              <a:r>
                <a:rPr lang="en-US" sz="900" dirty="0" smtClean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900" dirty="0" err="1" smtClean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Perorangan</a:t>
              </a:r>
              <a:r>
                <a:rPr lang="en-US" sz="900" dirty="0" smtClean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900" dirty="0" err="1" smtClean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dan</a:t>
              </a:r>
              <a:r>
                <a:rPr lang="en-US" sz="900" dirty="0" smtClean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900" dirty="0" err="1" smtClean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Upaya</a:t>
              </a:r>
              <a:r>
                <a:rPr lang="en-US" sz="900" dirty="0" smtClean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900" dirty="0" err="1" smtClean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Kesehatan</a:t>
              </a:r>
              <a:r>
                <a:rPr lang="en-US" sz="900" dirty="0" smtClean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900" dirty="0" err="1" smtClean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Masyareakat</a:t>
              </a:r>
              <a:endParaRPr lang="id-ID" sz="9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200275" y="3877289"/>
              <a:ext cx="1009650" cy="615883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id-ID" sz="1100" dirty="0">
                  <a:ea typeface="Calibri" panose="020F0502020204030204" pitchFamily="34" charset="0"/>
                  <a:cs typeface="Times New Roman" panose="02020603050405020304" pitchFamily="18" charset="0"/>
                </a:rPr>
                <a:t>Program Upaya Kesehatan Masyarakat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184423" y="4566946"/>
              <a:ext cx="2943225" cy="24765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785"/>
                </a:spcAft>
              </a:pPr>
              <a:r>
                <a:rPr lang="id-ID" sz="1100" dirty="0">
                  <a:ea typeface="Calibri" panose="020F0502020204030204" pitchFamily="34" charset="0"/>
                  <a:cs typeface="Times New Roman" panose="02020603050405020304" pitchFamily="18" charset="0"/>
                </a:rPr>
                <a:t>Dinas Kesehatan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762750" y="4552292"/>
              <a:ext cx="2066925" cy="257175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785"/>
                </a:spcAft>
              </a:pPr>
              <a:r>
                <a:rPr lang="id-ID" sz="1100" dirty="0" smtClean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RSUD Dr.Achmad Mochtar </a:t>
              </a:r>
              <a:endParaRPr lang="id-ID" sz="1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0" name="Right Arrow 39"/>
          <p:cNvSpPr/>
          <p:nvPr/>
        </p:nvSpPr>
        <p:spPr>
          <a:xfrm>
            <a:off x="1868760" y="533136"/>
            <a:ext cx="1398475" cy="643145"/>
          </a:xfrm>
          <a:prstGeom prst="rightArrow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89684" tIns="44842" rIns="89684" bIns="44842" rtlCol="0" anchor="ctr"/>
          <a:lstStyle/>
          <a:p>
            <a:pPr algn="ctr"/>
            <a:r>
              <a:rPr lang="id-ID" sz="1400" dirty="0" smtClean="0">
                <a:solidFill>
                  <a:srgbClr val="FF0000"/>
                </a:solidFill>
              </a:rPr>
              <a:t>Misi </a:t>
            </a:r>
            <a:r>
              <a:rPr lang="en-US" sz="1400" dirty="0" smtClean="0">
                <a:solidFill>
                  <a:srgbClr val="FF0000"/>
                </a:solidFill>
              </a:rPr>
              <a:t>1</a:t>
            </a:r>
            <a:endParaRPr lang="id-ID" sz="1400" dirty="0">
              <a:solidFill>
                <a:srgbClr val="FF0000"/>
              </a:solidFill>
            </a:endParaRPr>
          </a:p>
        </p:txBody>
      </p:sp>
      <p:sp>
        <p:nvSpPr>
          <p:cNvPr id="41" name="Left-Right Arrow 40"/>
          <p:cNvSpPr/>
          <p:nvPr/>
        </p:nvSpPr>
        <p:spPr>
          <a:xfrm>
            <a:off x="5222623" y="1825485"/>
            <a:ext cx="1881135" cy="675782"/>
          </a:xfrm>
          <a:prstGeom prst="left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89684" tIns="44842" rIns="89684" bIns="44842" rtlCol="0" anchor="ctr"/>
          <a:lstStyle/>
          <a:p>
            <a:pPr algn="ctr"/>
            <a:r>
              <a:rPr lang="id-ID" sz="1400" dirty="0" smtClean="0">
                <a:solidFill>
                  <a:srgbClr val="C00000"/>
                </a:solidFill>
              </a:rPr>
              <a:t>Sasaran</a:t>
            </a:r>
            <a:endParaRPr lang="id-ID" sz="1400" dirty="0">
              <a:solidFill>
                <a:srgbClr val="C00000"/>
              </a:solidFill>
            </a:endParaRPr>
          </a:p>
        </p:txBody>
      </p:sp>
      <p:sp>
        <p:nvSpPr>
          <p:cNvPr id="43" name="Right Arrow 42"/>
          <p:cNvSpPr/>
          <p:nvPr/>
        </p:nvSpPr>
        <p:spPr>
          <a:xfrm>
            <a:off x="4882286" y="5502652"/>
            <a:ext cx="2388546" cy="704765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89684" tIns="44842" rIns="89684" bIns="44842" rtlCol="0" anchor="ctr"/>
          <a:lstStyle/>
          <a:p>
            <a:pPr algn="ctr"/>
            <a:r>
              <a:rPr lang="id-ID" sz="1400" dirty="0" smtClean="0">
                <a:solidFill>
                  <a:srgbClr val="FF0000"/>
                </a:solidFill>
              </a:rPr>
              <a:t>Program Kegiatan</a:t>
            </a:r>
            <a:endParaRPr lang="id-ID" sz="1400" dirty="0">
              <a:solidFill>
                <a:srgbClr val="FF0000"/>
              </a:solidFill>
            </a:endParaRPr>
          </a:p>
        </p:txBody>
      </p:sp>
      <p:sp>
        <p:nvSpPr>
          <p:cNvPr id="44" name="Left-Right Arrow 43"/>
          <p:cNvSpPr/>
          <p:nvPr/>
        </p:nvSpPr>
        <p:spPr>
          <a:xfrm>
            <a:off x="5898162" y="2482701"/>
            <a:ext cx="1104218" cy="747601"/>
          </a:xfrm>
          <a:prstGeom prst="left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89684" tIns="44842" rIns="89684" bIns="44842" rtlCol="0" anchor="ctr"/>
          <a:lstStyle/>
          <a:p>
            <a:pPr algn="ctr"/>
            <a:r>
              <a:rPr lang="id-ID" sz="1400" dirty="0" smtClean="0">
                <a:solidFill>
                  <a:srgbClr val="C00000"/>
                </a:solidFill>
              </a:rPr>
              <a:t>Tujuan OPD</a:t>
            </a:r>
            <a:endParaRPr lang="id-ID" sz="1400" dirty="0">
              <a:solidFill>
                <a:srgbClr val="C00000"/>
              </a:solidFill>
            </a:endParaRPr>
          </a:p>
        </p:txBody>
      </p:sp>
      <p:sp>
        <p:nvSpPr>
          <p:cNvPr id="45" name="Right Arrow 44"/>
          <p:cNvSpPr/>
          <p:nvPr/>
        </p:nvSpPr>
        <p:spPr>
          <a:xfrm>
            <a:off x="1881135" y="1134004"/>
            <a:ext cx="1287092" cy="609781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89684" tIns="44842" rIns="89684" bIns="44842" rtlCol="0" anchor="ctr"/>
          <a:lstStyle/>
          <a:p>
            <a:pPr algn="ctr"/>
            <a:r>
              <a:rPr lang="id-ID" sz="1400" dirty="0" smtClean="0">
                <a:solidFill>
                  <a:srgbClr val="FF0000"/>
                </a:solidFill>
              </a:rPr>
              <a:t>Tujuan</a:t>
            </a:r>
            <a:endParaRPr lang="id-ID" sz="1400" dirty="0">
              <a:solidFill>
                <a:srgbClr val="FF00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341489" y="608735"/>
            <a:ext cx="5470141" cy="525269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89684" tIns="44842" rIns="89684" bIns="4484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Meningkatkan</a:t>
            </a:r>
            <a:r>
              <a:rPr lang="en-US" sz="11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Kualitas</a:t>
            </a:r>
            <a:r>
              <a:rPr lang="en-US" sz="11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11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Daya</a:t>
            </a:r>
            <a:r>
              <a:rPr lang="en-US" sz="11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Manusia</a:t>
            </a:r>
            <a:r>
              <a:rPr lang="en-US" sz="11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1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Sehat</a:t>
            </a:r>
            <a:r>
              <a:rPr lang="en-US" sz="11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1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Berpengetahuan</a:t>
            </a:r>
            <a:r>
              <a:rPr lang="en-US" sz="11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1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Terampil</a:t>
            </a:r>
            <a:r>
              <a:rPr lang="en-US" sz="11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n-US" sz="11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Berdaya</a:t>
            </a:r>
            <a:r>
              <a:rPr lang="en-US" sz="11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Saing</a:t>
            </a:r>
            <a:endParaRPr lang="en-US" sz="11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386100" y="0"/>
            <a:ext cx="8811629" cy="5331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684" tIns="44842" rIns="89684" bIns="44842" rtlCol="0" anchor="ctr"/>
          <a:lstStyle/>
          <a:p>
            <a:pPr algn="ctr"/>
            <a:r>
              <a:rPr lang="id-ID" sz="27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CASCADING PROV DAN OPD</a:t>
            </a:r>
            <a:endParaRPr lang="id-ID" sz="27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7" name="Picture 2" descr="LOGO SUMBAR PRO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202" y="0"/>
            <a:ext cx="657084" cy="852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" descr="LOGO RSA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7385" y="0"/>
            <a:ext cx="676736" cy="892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Rectangle 28"/>
          <p:cNvSpPr/>
          <p:nvPr/>
        </p:nvSpPr>
        <p:spPr>
          <a:xfrm>
            <a:off x="5633035" y="4407463"/>
            <a:ext cx="1919712" cy="92976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id-ID" sz="1100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Meningkatnya </a:t>
            </a:r>
            <a:r>
              <a:rPr lang="en-US" sz="1100" dirty="0" err="1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Kualitas</a:t>
            </a:r>
            <a:r>
              <a:rPr lang="en-US" sz="1100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Layanan</a:t>
            </a:r>
            <a:r>
              <a:rPr lang="en-US" sz="1100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Rumah</a:t>
            </a:r>
            <a:r>
              <a:rPr lang="en-US" sz="1100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Sakit</a:t>
            </a:r>
            <a:endParaRPr lang="id-ID" sz="1100" dirty="0">
              <a:solidFill>
                <a:schemeClr val="tx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id-ID" sz="11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id-ID" sz="1100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IK</a:t>
            </a:r>
            <a:r>
              <a:rPr lang="id-ID" sz="11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id-ID" sz="1100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1. IKM</a:t>
            </a:r>
            <a:endParaRPr lang="id-ID" sz="1100" dirty="0">
              <a:solidFill>
                <a:schemeClr val="tx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id-ID" sz="1100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    2. Tingkat Akreditasi RS</a:t>
            </a:r>
            <a:endParaRPr lang="id-ID" sz="1100" dirty="0">
              <a:solidFill>
                <a:schemeClr val="tx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ight Arrow 29"/>
          <p:cNvSpPr/>
          <p:nvPr/>
        </p:nvSpPr>
        <p:spPr>
          <a:xfrm>
            <a:off x="4343154" y="4632466"/>
            <a:ext cx="1263316" cy="704765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89684" tIns="44842" rIns="89684" bIns="44842" rtlCol="0" anchor="ctr"/>
          <a:lstStyle/>
          <a:p>
            <a:pPr algn="ctr"/>
            <a:r>
              <a:rPr lang="id-ID" sz="1400" dirty="0" smtClean="0">
                <a:solidFill>
                  <a:srgbClr val="FF0000"/>
                </a:solidFill>
              </a:rPr>
              <a:t>Sasaran</a:t>
            </a:r>
            <a:endParaRPr lang="id-ID" sz="1400" dirty="0">
              <a:solidFill>
                <a:srgbClr val="FF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645733" y="4422591"/>
            <a:ext cx="1322145" cy="92976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n-US" sz="1100" dirty="0" err="1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Meningkatnya</a:t>
            </a:r>
            <a:r>
              <a:rPr lang="en-US" sz="1100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Kualitas</a:t>
            </a:r>
            <a:r>
              <a:rPr lang="en-US" sz="1100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RS </a:t>
            </a:r>
            <a:r>
              <a:rPr lang="en-US" sz="1100" dirty="0" err="1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Pendidikan</a:t>
            </a:r>
            <a:endParaRPr lang="en-US" sz="1100" dirty="0">
              <a:solidFill>
                <a:schemeClr val="tx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id-ID" sz="1100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IK</a:t>
            </a:r>
            <a:r>
              <a:rPr lang="id-ID" sz="11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id-ID" sz="1100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1100" dirty="0" err="1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Akreditasi</a:t>
            </a:r>
            <a:r>
              <a:rPr lang="en-US" sz="1100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RS </a:t>
            </a:r>
            <a:r>
              <a:rPr lang="en-US" sz="1100" dirty="0" err="1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Pendidikan</a:t>
            </a:r>
            <a:r>
              <a:rPr lang="en-US" sz="1100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d-ID" sz="1100" dirty="0">
              <a:solidFill>
                <a:schemeClr val="tx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0557710" y="4400705"/>
            <a:ext cx="1244934" cy="92976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id-ID" sz="1100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Meningkatnya  Kamandirian   Keuangan RS</a:t>
            </a:r>
            <a:endParaRPr lang="id-ID" sz="1100" dirty="0">
              <a:solidFill>
                <a:schemeClr val="tx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id-ID" sz="11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id-ID" sz="1100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IK</a:t>
            </a:r>
            <a:r>
              <a:rPr lang="id-ID" sz="11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id-ID" sz="1100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 TKK</a:t>
            </a:r>
            <a:endParaRPr lang="id-ID" sz="1100" dirty="0">
              <a:solidFill>
                <a:schemeClr val="tx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0197729" y="2824084"/>
            <a:ext cx="1683121" cy="965864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n-US" sz="1100" dirty="0" err="1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Meningkatnya</a:t>
            </a:r>
            <a:r>
              <a:rPr lang="en-US" sz="1100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Tata </a:t>
            </a:r>
            <a:r>
              <a:rPr lang="en-US" sz="1000" dirty="0" err="1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Kelola</a:t>
            </a:r>
            <a:r>
              <a:rPr lang="en-US" sz="1000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Rumah</a:t>
            </a:r>
            <a:r>
              <a:rPr lang="en-US" sz="1000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Sakit</a:t>
            </a:r>
            <a:endParaRPr lang="en-US" sz="1000" dirty="0">
              <a:solidFill>
                <a:schemeClr val="tx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id-ID" sz="1000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IK</a:t>
            </a:r>
            <a:r>
              <a:rPr lang="id-ID" sz="10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1. </a:t>
            </a:r>
            <a:r>
              <a:rPr lang="en-US" sz="1000" dirty="0" err="1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Nilai</a:t>
            </a:r>
            <a:r>
              <a:rPr lang="en-US" sz="1000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Evaluasi</a:t>
            </a:r>
            <a:r>
              <a:rPr lang="en-US" sz="1000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SAKIP</a:t>
            </a:r>
          </a:p>
          <a:p>
            <a:pPr algn="ctr">
              <a:lnSpc>
                <a:spcPct val="107000"/>
              </a:lnSpc>
            </a:pPr>
            <a:r>
              <a:rPr lang="en-US" sz="1000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      2.Tingkat </a:t>
            </a:r>
            <a:r>
              <a:rPr lang="en-US" sz="1000" dirty="0" err="1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Kemandirian</a:t>
            </a:r>
            <a:endParaRPr lang="en-US" sz="1000" dirty="0" smtClean="0">
              <a:solidFill>
                <a:schemeClr val="tx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10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1000" dirty="0" err="1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Keuangan</a:t>
            </a:r>
            <a:r>
              <a:rPr lang="en-US" sz="1000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(TKK)</a:t>
            </a:r>
          </a:p>
          <a:p>
            <a:pPr algn="ctr">
              <a:lnSpc>
                <a:spcPct val="107000"/>
              </a:lnSpc>
            </a:pPr>
            <a:endParaRPr lang="id-ID" sz="1100" dirty="0">
              <a:solidFill>
                <a:schemeClr val="tx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8746962" y="3834573"/>
            <a:ext cx="0" cy="5845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6696517" y="4290245"/>
            <a:ext cx="248652" cy="16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11249526" y="3838073"/>
            <a:ext cx="1" cy="5626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799785" y="4142775"/>
            <a:ext cx="19471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9781350" y="4142775"/>
            <a:ext cx="0" cy="3234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9120278" y="4419088"/>
            <a:ext cx="1322145" cy="92976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n-US" sz="1100" dirty="0" err="1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Meningkatnya</a:t>
            </a:r>
            <a:r>
              <a:rPr lang="en-US" sz="1100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Akuntabilitas</a:t>
            </a:r>
            <a:r>
              <a:rPr lang="en-US" sz="1100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Kinerja</a:t>
            </a:r>
            <a:r>
              <a:rPr lang="en-US" sz="1100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Organisasi</a:t>
            </a:r>
            <a:endParaRPr lang="id-ID" sz="1100" dirty="0">
              <a:solidFill>
                <a:schemeClr val="tx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id-ID" sz="11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id-ID" sz="1100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IK</a:t>
            </a:r>
            <a:r>
              <a:rPr lang="id-ID" sz="11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id-ID" sz="1100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1. Nilai Evaluasi </a:t>
            </a:r>
          </a:p>
          <a:p>
            <a:pPr>
              <a:lnSpc>
                <a:spcPct val="107000"/>
              </a:lnSpc>
            </a:pPr>
            <a:r>
              <a:rPr lang="id-ID" sz="1100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       SAKIP</a:t>
            </a:r>
            <a:endParaRPr lang="id-ID" sz="1100" dirty="0">
              <a:solidFill>
                <a:schemeClr val="tx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9812091" y="4142775"/>
            <a:ext cx="14374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10417062" y="5444372"/>
            <a:ext cx="1385582" cy="779617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id-ID" sz="11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</a:pPr>
            <a:r>
              <a:rPr lang="id-ID" sz="9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Program </a:t>
            </a:r>
            <a:r>
              <a:rPr lang="en-US" sz="900" dirty="0" err="1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Peningkata</a:t>
            </a:r>
            <a:r>
              <a:rPr lang="en-US" sz="9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Kapasitas</a:t>
            </a:r>
            <a:r>
              <a:rPr lang="en-US" sz="9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Sumber</a:t>
            </a:r>
            <a:r>
              <a:rPr lang="en-US" sz="9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Daya</a:t>
            </a:r>
            <a:r>
              <a:rPr lang="en-US" sz="9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Manusia</a:t>
            </a:r>
            <a:endParaRPr lang="id-ID" sz="900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2483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ight Arrow 26"/>
          <p:cNvSpPr/>
          <p:nvPr/>
        </p:nvSpPr>
        <p:spPr>
          <a:xfrm>
            <a:off x="4670350" y="983815"/>
            <a:ext cx="660047" cy="560003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684" tIns="44842" rIns="89684" bIns="44842" rtlCol="0" anchor="ctr"/>
          <a:lstStyle/>
          <a:p>
            <a:pPr algn="ctr"/>
            <a:endParaRPr lang="id-ID"/>
          </a:p>
        </p:txBody>
      </p:sp>
      <p:sp>
        <p:nvSpPr>
          <p:cNvPr id="6" name="TextBox 5"/>
          <p:cNvSpPr txBox="1"/>
          <p:nvPr/>
        </p:nvSpPr>
        <p:spPr>
          <a:xfrm>
            <a:off x="1922651" y="120426"/>
            <a:ext cx="6996500" cy="366425"/>
          </a:xfrm>
          <a:prstGeom prst="rect">
            <a:avLst/>
          </a:prstGeom>
          <a:solidFill>
            <a:schemeClr val="bg1"/>
          </a:solidFill>
        </p:spPr>
        <p:txBody>
          <a:bodyPr wrap="square" lIns="89684" tIns="44842" rIns="89684" bIns="44842" rtlCol="0">
            <a:spAutoFit/>
          </a:bodyPr>
          <a:lstStyle/>
          <a:p>
            <a:r>
              <a:rPr lang="id-ID" dirty="0" smtClean="0"/>
              <a:t>CASCADING  I, RSUD DR.ACHMAD MOCHTAR BUKITTINGGI</a:t>
            </a:r>
            <a:endParaRPr lang="id-ID" dirty="0"/>
          </a:p>
        </p:txBody>
      </p:sp>
      <p:pic>
        <p:nvPicPr>
          <p:cNvPr id="8" name="Picture 2" descr="LOGO SUMBAR PRO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638" y="0"/>
            <a:ext cx="598684" cy="776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LOGO RSA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9383" y="0"/>
            <a:ext cx="560009" cy="738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240845" y="591239"/>
            <a:ext cx="935066" cy="305355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 lIns="89684" tIns="44842" rIns="89684" bIns="44842" rtlCol="0">
            <a:spAutoFit/>
          </a:bodyPr>
          <a:lstStyle/>
          <a:p>
            <a:r>
              <a:rPr lang="id-ID" sz="1400" b="1" dirty="0" smtClean="0">
                <a:solidFill>
                  <a:schemeClr val="bg1"/>
                </a:solidFill>
                <a:latin typeface="+mj-lt"/>
              </a:rPr>
              <a:t>TUJUAN 1</a:t>
            </a:r>
            <a:endParaRPr lang="id-ID" sz="1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89193" y="576296"/>
            <a:ext cx="2684192" cy="45989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89684" tIns="44842" rIns="89684" bIns="44842" rtlCol="0">
            <a:spAutoFit/>
          </a:bodyPr>
          <a:lstStyle/>
          <a:p>
            <a:r>
              <a:rPr lang="en-US" sz="1200" b="1" dirty="0" err="1" smtClean="0">
                <a:solidFill>
                  <a:schemeClr val="bg1"/>
                </a:solidFill>
              </a:rPr>
              <a:t>Meningkatnya</a:t>
            </a:r>
            <a:r>
              <a:rPr lang="en-US" sz="1200" b="1" dirty="0" smtClean="0">
                <a:solidFill>
                  <a:schemeClr val="bg1"/>
                </a:solidFill>
              </a:rPr>
              <a:t> </a:t>
            </a:r>
            <a:r>
              <a:rPr lang="en-US" sz="1200" b="1" dirty="0" err="1" smtClean="0">
                <a:solidFill>
                  <a:schemeClr val="bg1"/>
                </a:solidFill>
              </a:rPr>
              <a:t>Derajat</a:t>
            </a:r>
            <a:r>
              <a:rPr lang="en-US" sz="1200" b="1" dirty="0" smtClean="0">
                <a:solidFill>
                  <a:schemeClr val="bg1"/>
                </a:solidFill>
              </a:rPr>
              <a:t> </a:t>
            </a:r>
            <a:r>
              <a:rPr lang="en-US" sz="1200" b="1" dirty="0" err="1" smtClean="0">
                <a:solidFill>
                  <a:schemeClr val="bg1"/>
                </a:solidFill>
              </a:rPr>
              <a:t>Kesehatan</a:t>
            </a:r>
            <a:r>
              <a:rPr lang="en-US" sz="1200" b="1" dirty="0" smtClean="0">
                <a:solidFill>
                  <a:schemeClr val="bg1"/>
                </a:solidFill>
              </a:rPr>
              <a:t> </a:t>
            </a:r>
            <a:r>
              <a:rPr lang="en-US" sz="1200" b="1" dirty="0" err="1" smtClean="0">
                <a:solidFill>
                  <a:schemeClr val="bg1"/>
                </a:solidFill>
              </a:rPr>
              <a:t>Perorangan</a:t>
            </a:r>
            <a:endParaRPr lang="id-ID" sz="12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966713" y="553997"/>
            <a:ext cx="1540110" cy="4598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9684" tIns="44842" rIns="89684" bIns="44842" rtlCol="0">
            <a:spAutoFit/>
          </a:bodyPr>
          <a:lstStyle/>
          <a:p>
            <a:r>
              <a:rPr lang="en-US" sz="1200" dirty="0" smtClean="0">
                <a:latin typeface="+mj-lt"/>
              </a:rPr>
              <a:t>1.</a:t>
            </a:r>
            <a:r>
              <a:rPr lang="id-ID" sz="1200" dirty="0" smtClean="0">
                <a:latin typeface="+mj-lt"/>
              </a:rPr>
              <a:t>Gross Death Rate</a:t>
            </a:r>
            <a:endParaRPr lang="en-US" sz="1200" dirty="0" smtClean="0">
              <a:latin typeface="+mj-lt"/>
            </a:endParaRPr>
          </a:p>
          <a:p>
            <a:r>
              <a:rPr lang="en-US" sz="1200" dirty="0">
                <a:latin typeface="+mj-lt"/>
              </a:rPr>
              <a:t> </a:t>
            </a:r>
            <a:r>
              <a:rPr lang="id-ID" sz="12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  </a:t>
            </a:r>
            <a:r>
              <a:rPr lang="id-ID" sz="1200" dirty="0" smtClean="0">
                <a:latin typeface="+mj-lt"/>
              </a:rPr>
              <a:t>(GDR</a:t>
            </a:r>
            <a:endParaRPr lang="id-ID" sz="1200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077" y="881318"/>
            <a:ext cx="546258" cy="39833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89684" tIns="44842" rIns="89684" bIns="44842" rtlCol="0">
            <a:spAutoFit/>
          </a:bodyPr>
          <a:lstStyle/>
          <a:p>
            <a:pPr algn="ctr"/>
            <a:r>
              <a:rPr lang="id-ID" sz="1000" b="1" dirty="0" smtClean="0">
                <a:solidFill>
                  <a:schemeClr val="bg1"/>
                </a:solidFill>
                <a:latin typeface="+mj-lt"/>
              </a:rPr>
              <a:t>Eselon II</a:t>
            </a:r>
            <a:endParaRPr lang="id-ID" sz="1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57694" y="1013889"/>
            <a:ext cx="1383396" cy="259837"/>
          </a:xfrm>
          <a:prstGeom prst="rect">
            <a:avLst/>
          </a:prstGeom>
          <a:noFill/>
        </p:spPr>
        <p:txBody>
          <a:bodyPr wrap="square" lIns="89684" tIns="44842" rIns="89684" bIns="44842" rtlCol="0">
            <a:spAutoFit/>
          </a:bodyPr>
          <a:lstStyle/>
          <a:p>
            <a:r>
              <a:rPr lang="id-ID" sz="1100" b="1" dirty="0" smtClean="0">
                <a:latin typeface="+mj-lt"/>
              </a:rPr>
              <a:t>S</a:t>
            </a:r>
            <a:r>
              <a:rPr lang="en-US" sz="1100" b="1" dirty="0" err="1" smtClean="0">
                <a:latin typeface="+mj-lt"/>
              </a:rPr>
              <a:t>asaran</a:t>
            </a:r>
            <a:r>
              <a:rPr lang="en-US" sz="1100" b="1" dirty="0" smtClean="0">
                <a:latin typeface="+mj-lt"/>
              </a:rPr>
              <a:t> </a:t>
            </a:r>
            <a:r>
              <a:rPr lang="en-US" sz="1100" b="1" dirty="0" err="1" smtClean="0">
                <a:latin typeface="+mj-lt"/>
              </a:rPr>
              <a:t>Strategis</a:t>
            </a:r>
            <a:r>
              <a:rPr lang="en-US" sz="1100" b="1" dirty="0" smtClean="0">
                <a:latin typeface="+mj-lt"/>
              </a:rPr>
              <a:t>. 1</a:t>
            </a:r>
            <a:endParaRPr lang="id-ID" sz="1100" b="1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88890" y="930767"/>
            <a:ext cx="2200158" cy="45989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89684" tIns="44842" rIns="89684" bIns="44842" rtlCol="0">
            <a:spAutoFit/>
          </a:bodyPr>
          <a:lstStyle/>
          <a:p>
            <a:pPr algn="ctr"/>
            <a:r>
              <a:rPr lang="id-ID" sz="1200" b="1" dirty="0" smtClean="0">
                <a:solidFill>
                  <a:schemeClr val="bg1"/>
                </a:solidFill>
                <a:latin typeface="+mj-lt"/>
              </a:rPr>
              <a:t>Meningkatnya </a:t>
            </a:r>
            <a:r>
              <a:rPr lang="en-US" sz="1200" b="1" dirty="0" err="1" smtClean="0">
                <a:solidFill>
                  <a:schemeClr val="bg1"/>
                </a:solidFill>
                <a:latin typeface="+mj-lt"/>
              </a:rPr>
              <a:t>Kualitas</a:t>
            </a:r>
            <a:r>
              <a:rPr lang="en-US" sz="12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id-ID" sz="12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200" b="1" dirty="0" err="1" smtClean="0">
                <a:solidFill>
                  <a:schemeClr val="bg1"/>
                </a:solidFill>
                <a:latin typeface="+mj-lt"/>
              </a:rPr>
              <a:t>Layanan</a:t>
            </a:r>
            <a:r>
              <a:rPr lang="en-US" sz="12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id-ID" sz="12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200" b="1" dirty="0" err="1" smtClean="0">
                <a:solidFill>
                  <a:schemeClr val="bg1"/>
                </a:solidFill>
                <a:latin typeface="+mj-lt"/>
              </a:rPr>
              <a:t>Rumah</a:t>
            </a:r>
            <a:r>
              <a:rPr lang="en-US" sz="12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200" b="1" dirty="0" err="1" smtClean="0">
                <a:solidFill>
                  <a:schemeClr val="bg1"/>
                </a:solidFill>
                <a:latin typeface="+mj-lt"/>
              </a:rPr>
              <a:t>Sakit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20901" y="1050638"/>
            <a:ext cx="2172371" cy="4580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lIns="89684" tIns="44842" rIns="89684" bIns="44842" rtlCol="0">
            <a:spAutoFit/>
          </a:bodyPr>
          <a:lstStyle/>
          <a:p>
            <a:pPr marL="336316" indent="-336316"/>
            <a:r>
              <a:rPr lang="id-ID" sz="1200" dirty="0" smtClean="0">
                <a:latin typeface="+mj-lt"/>
              </a:rPr>
              <a:t>1.     Indeks Kepuasan/IKM (IKU) </a:t>
            </a:r>
          </a:p>
          <a:p>
            <a:pPr marL="336316" indent="-336316"/>
            <a:r>
              <a:rPr lang="id-ID" sz="1200" dirty="0" smtClean="0">
                <a:latin typeface="+mj-lt"/>
              </a:rPr>
              <a:t>2.     Tingkat Akreditasi RS (IKU)</a:t>
            </a:r>
            <a:endParaRPr lang="id-ID" sz="1200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89383" y="2227758"/>
            <a:ext cx="1572425" cy="366425"/>
          </a:xfrm>
          <a:prstGeom prst="rect">
            <a:avLst/>
          </a:prstGeom>
          <a:solidFill>
            <a:srgbClr val="ED7D31"/>
          </a:solidFill>
        </p:spPr>
        <p:txBody>
          <a:bodyPr wrap="square" lIns="89684" tIns="44842" rIns="89684" bIns="44842" rtlCol="0">
            <a:spAutoFit/>
          </a:bodyPr>
          <a:lstStyle/>
          <a:p>
            <a:pPr algn="ctr"/>
            <a:r>
              <a:rPr lang="id-ID" sz="900" dirty="0" smtClean="0">
                <a:solidFill>
                  <a:schemeClr val="bg1"/>
                </a:solidFill>
              </a:rPr>
              <a:t>Meningkatnya Pelayanan</a:t>
            </a:r>
          </a:p>
          <a:p>
            <a:pPr algn="ctr"/>
            <a:r>
              <a:rPr lang="id-ID" sz="900" dirty="0" smtClean="0">
                <a:solidFill>
                  <a:schemeClr val="bg1"/>
                </a:solidFill>
              </a:rPr>
              <a:t>Kegawat Daruratan.</a:t>
            </a:r>
            <a:endParaRPr lang="id-ID" sz="9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56691" y="2241058"/>
            <a:ext cx="1457604" cy="366425"/>
          </a:xfrm>
          <a:prstGeom prst="rect">
            <a:avLst/>
          </a:prstGeom>
          <a:solidFill>
            <a:srgbClr val="ED7D31"/>
          </a:solidFill>
        </p:spPr>
        <p:txBody>
          <a:bodyPr wrap="square" lIns="89684" tIns="44842" rIns="89684" bIns="44842" rtlCol="0">
            <a:spAutoFit/>
          </a:bodyPr>
          <a:lstStyle/>
          <a:p>
            <a:pPr algn="ctr"/>
            <a:r>
              <a:rPr lang="id-ID" sz="900" dirty="0" smtClean="0">
                <a:solidFill>
                  <a:schemeClr val="bg1"/>
                </a:solidFill>
              </a:rPr>
              <a:t>Meningkatnya Pelayanan</a:t>
            </a:r>
          </a:p>
          <a:p>
            <a:pPr algn="ctr"/>
            <a:r>
              <a:rPr lang="id-ID" sz="900" dirty="0" smtClean="0">
                <a:solidFill>
                  <a:schemeClr val="bg1"/>
                </a:solidFill>
              </a:rPr>
              <a:t>Rawat  Inap</a:t>
            </a:r>
            <a:endParaRPr lang="id-ID" sz="9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92370" y="2235109"/>
            <a:ext cx="1416008" cy="367559"/>
          </a:xfrm>
          <a:prstGeom prst="rect">
            <a:avLst/>
          </a:prstGeom>
          <a:solidFill>
            <a:srgbClr val="ED7D31"/>
          </a:solidFill>
        </p:spPr>
        <p:txBody>
          <a:bodyPr wrap="square" lIns="89684" tIns="44842" rIns="89684" bIns="44842" rtlCol="0">
            <a:spAutoFit/>
          </a:bodyPr>
          <a:lstStyle/>
          <a:p>
            <a:pPr algn="ctr"/>
            <a:r>
              <a:rPr lang="id-ID" sz="900" dirty="0" smtClean="0">
                <a:solidFill>
                  <a:schemeClr val="bg1"/>
                </a:solidFill>
              </a:rPr>
              <a:t>Meningkatnya Pelayanan</a:t>
            </a:r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id-ID" sz="900" dirty="0" smtClean="0">
                <a:solidFill>
                  <a:schemeClr val="bg1"/>
                </a:solidFill>
              </a:rPr>
              <a:t>Rawat Jalan</a:t>
            </a:r>
            <a:endParaRPr lang="id-ID" sz="9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52075" y="2248058"/>
            <a:ext cx="1443510" cy="366425"/>
          </a:xfrm>
          <a:prstGeom prst="rect">
            <a:avLst/>
          </a:prstGeom>
          <a:solidFill>
            <a:srgbClr val="ED7D31"/>
          </a:solidFill>
        </p:spPr>
        <p:txBody>
          <a:bodyPr wrap="square" lIns="89684" tIns="44842" rIns="89684" bIns="44842" rtlCol="0">
            <a:spAutoFit/>
          </a:bodyPr>
          <a:lstStyle/>
          <a:p>
            <a:pPr algn="ctr"/>
            <a:r>
              <a:rPr lang="id-ID" sz="900" dirty="0" smtClean="0">
                <a:solidFill>
                  <a:schemeClr val="bg1"/>
                </a:solidFill>
              </a:rPr>
              <a:t>Meningkatnya Pelayanan</a:t>
            </a:r>
          </a:p>
          <a:p>
            <a:pPr algn="ctr"/>
            <a:r>
              <a:rPr lang="id-ID" sz="900" dirty="0" smtClean="0">
                <a:solidFill>
                  <a:schemeClr val="bg1"/>
                </a:solidFill>
              </a:rPr>
              <a:t>Intensive Care</a:t>
            </a:r>
            <a:endParaRPr lang="id-ID" sz="9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99405" y="2263110"/>
            <a:ext cx="1243089" cy="503834"/>
          </a:xfrm>
          <a:prstGeom prst="rect">
            <a:avLst/>
          </a:prstGeom>
          <a:solidFill>
            <a:srgbClr val="ED7D31"/>
          </a:solidFill>
        </p:spPr>
        <p:txBody>
          <a:bodyPr wrap="square" lIns="89684" tIns="44842" rIns="89684" bIns="44842" rtlCol="0">
            <a:spAutoFit/>
          </a:bodyPr>
          <a:lstStyle/>
          <a:p>
            <a:pPr algn="ctr"/>
            <a:r>
              <a:rPr lang="id-ID" sz="900" dirty="0" smtClean="0">
                <a:solidFill>
                  <a:schemeClr val="bg1"/>
                </a:solidFill>
              </a:rPr>
              <a:t>Meningkatnya Pelayanan</a:t>
            </a:r>
          </a:p>
          <a:p>
            <a:pPr algn="ctr"/>
            <a:r>
              <a:rPr lang="id-ID" sz="900" dirty="0" smtClean="0">
                <a:solidFill>
                  <a:schemeClr val="bg1"/>
                </a:solidFill>
              </a:rPr>
              <a:t>Kamar  Operasi</a:t>
            </a:r>
            <a:endParaRPr lang="id-ID" sz="9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765909" y="2259608"/>
            <a:ext cx="1254090" cy="503834"/>
          </a:xfrm>
          <a:prstGeom prst="rect">
            <a:avLst/>
          </a:prstGeom>
          <a:solidFill>
            <a:srgbClr val="ED7D31"/>
          </a:solidFill>
        </p:spPr>
        <p:txBody>
          <a:bodyPr wrap="square" lIns="89684" tIns="44842" rIns="89684" bIns="44842" rtlCol="0">
            <a:spAutoFit/>
          </a:bodyPr>
          <a:lstStyle/>
          <a:p>
            <a:pPr algn="ctr"/>
            <a:r>
              <a:rPr lang="id-ID" sz="900" dirty="0" smtClean="0">
                <a:solidFill>
                  <a:schemeClr val="bg1"/>
                </a:solidFill>
              </a:rPr>
              <a:t>Meningkatnya Pelayanan</a:t>
            </a:r>
          </a:p>
          <a:p>
            <a:pPr algn="ctr"/>
            <a:r>
              <a:rPr lang="id-ID" sz="900" dirty="0" smtClean="0">
                <a:solidFill>
                  <a:schemeClr val="bg1"/>
                </a:solidFill>
              </a:rPr>
              <a:t>Kamar Bersalin</a:t>
            </a:r>
            <a:endParaRPr lang="id-ID" sz="9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50845" y="1134040"/>
            <a:ext cx="770056" cy="259551"/>
          </a:xfrm>
          <a:prstGeom prst="rect">
            <a:avLst/>
          </a:prstGeom>
          <a:noFill/>
        </p:spPr>
        <p:txBody>
          <a:bodyPr wrap="square" lIns="89684" tIns="44842" rIns="89684" bIns="44842" rtlCol="0">
            <a:spAutoFit/>
          </a:bodyPr>
          <a:lstStyle/>
          <a:p>
            <a:r>
              <a:rPr lang="id-ID" sz="1100" dirty="0" smtClean="0">
                <a:solidFill>
                  <a:schemeClr val="bg1"/>
                </a:solidFill>
              </a:rPr>
              <a:t>Indikator</a:t>
            </a:r>
            <a:endParaRPr lang="id-ID" sz="1100" dirty="0">
              <a:solidFill>
                <a:schemeClr val="bg1"/>
              </a:solidFill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9108155" y="476185"/>
            <a:ext cx="764046" cy="560003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684" tIns="44842" rIns="89684" bIns="44842" rtlCol="0" anchor="ctr"/>
          <a:lstStyle/>
          <a:p>
            <a:pPr algn="ctr"/>
            <a:endParaRPr lang="id-ID"/>
          </a:p>
        </p:txBody>
      </p:sp>
      <p:sp>
        <p:nvSpPr>
          <p:cNvPr id="29" name="TextBox 28"/>
          <p:cNvSpPr txBox="1"/>
          <p:nvPr/>
        </p:nvSpPr>
        <p:spPr>
          <a:xfrm>
            <a:off x="9121130" y="637043"/>
            <a:ext cx="781055" cy="259551"/>
          </a:xfrm>
          <a:prstGeom prst="rect">
            <a:avLst/>
          </a:prstGeom>
          <a:noFill/>
        </p:spPr>
        <p:txBody>
          <a:bodyPr wrap="square" lIns="89684" tIns="44842" rIns="89684" bIns="44842" rtlCol="0">
            <a:spAutoFit/>
          </a:bodyPr>
          <a:lstStyle/>
          <a:p>
            <a:r>
              <a:rPr lang="id-ID" sz="1100" dirty="0" smtClean="0">
                <a:solidFill>
                  <a:schemeClr val="bg1"/>
                </a:solidFill>
              </a:rPr>
              <a:t>Indikator</a:t>
            </a:r>
            <a:endParaRPr lang="id-ID" sz="11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13792" y="2575660"/>
            <a:ext cx="1538735" cy="5060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9684" tIns="44842" rIns="89684" bIns="44842" rtlCol="0">
            <a:spAutoFit/>
          </a:bodyPr>
          <a:lstStyle/>
          <a:p>
            <a:pPr marL="88751" indent="-88751">
              <a:buAutoNum type="arabicPeriod"/>
            </a:pPr>
            <a:r>
              <a:rPr lang="id-ID" sz="900" dirty="0" smtClean="0">
                <a:latin typeface="+mj-lt"/>
              </a:rPr>
              <a:t>Waktu Tanggap</a:t>
            </a:r>
          </a:p>
          <a:p>
            <a:pPr marL="88751" indent="-88751"/>
            <a:r>
              <a:rPr lang="id-ID" sz="900" dirty="0" smtClean="0">
                <a:latin typeface="+mj-lt"/>
              </a:rPr>
              <a:t>    Pelayanan Dokter IGD </a:t>
            </a:r>
            <a:r>
              <a:rPr lang="id-ID" sz="900" u="sng" dirty="0" smtClean="0">
                <a:latin typeface="+mj-lt"/>
              </a:rPr>
              <a:t>&lt;5</a:t>
            </a:r>
            <a:r>
              <a:rPr lang="id-ID" sz="900" dirty="0" smtClean="0">
                <a:latin typeface="+mj-lt"/>
              </a:rPr>
              <a:t> </a:t>
            </a:r>
            <a:endParaRPr lang="en-US" sz="900" dirty="0" smtClean="0">
              <a:latin typeface="+mj-lt"/>
            </a:endParaRPr>
          </a:p>
          <a:p>
            <a:pPr marL="88751" indent="-88751"/>
            <a:r>
              <a:rPr lang="en-US" sz="900" dirty="0" smtClean="0">
                <a:latin typeface="+mj-lt"/>
              </a:rPr>
              <a:t>2. </a:t>
            </a:r>
            <a:r>
              <a:rPr lang="en-US" sz="900" dirty="0" err="1" smtClean="0">
                <a:latin typeface="+mj-lt"/>
              </a:rPr>
              <a:t>Observasi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Pasien</a:t>
            </a:r>
            <a:r>
              <a:rPr lang="en-US" sz="900" dirty="0" smtClean="0">
                <a:latin typeface="+mj-lt"/>
              </a:rPr>
              <a:t> di IGD</a:t>
            </a:r>
            <a:endParaRPr lang="id-ID" sz="900" dirty="0"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63909" y="2609610"/>
            <a:ext cx="1430104" cy="11985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9684" tIns="44842" rIns="89684" bIns="44842" rtlCol="0">
            <a:spAutoFit/>
          </a:bodyPr>
          <a:lstStyle/>
          <a:p>
            <a:pPr marL="88751" indent="-88751">
              <a:buAutoNum type="arabicPeriod"/>
            </a:pPr>
            <a:r>
              <a:rPr lang="id-ID" sz="900" dirty="0" smtClean="0">
                <a:latin typeface="+mj-lt"/>
              </a:rPr>
              <a:t>Persentase pelaksanaan jam visite dokter spesialis pukul 08.00 s/d 14.00 tiap hari kerja</a:t>
            </a:r>
            <a:endParaRPr lang="en-US" sz="900" dirty="0" smtClean="0">
              <a:latin typeface="+mj-lt"/>
            </a:endParaRPr>
          </a:p>
          <a:p>
            <a:pPr marL="88751" indent="-88751">
              <a:buAutoNum type="arabicPeriod"/>
            </a:pPr>
            <a:r>
              <a:rPr lang="en-US" sz="900" dirty="0" err="1" smtClean="0">
                <a:latin typeface="+mj-lt"/>
              </a:rPr>
              <a:t>Persentase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kepatuhan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terhaap</a:t>
            </a:r>
            <a:r>
              <a:rPr lang="en-US" sz="900" dirty="0" smtClean="0">
                <a:latin typeface="+mj-lt"/>
              </a:rPr>
              <a:t> Clinical Pathway</a:t>
            </a:r>
          </a:p>
          <a:p>
            <a:pPr marL="88751" indent="-88751">
              <a:buAutoNum type="arabicPeriod"/>
            </a:pPr>
            <a:r>
              <a:rPr lang="en-US" sz="900" dirty="0" err="1" smtClean="0">
                <a:latin typeface="+mj-lt"/>
              </a:rPr>
              <a:t>Persentase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ruangan</a:t>
            </a:r>
            <a:r>
              <a:rPr lang="en-US" sz="900" dirty="0" smtClean="0">
                <a:latin typeface="+mj-lt"/>
              </a:rPr>
              <a:t> yang </a:t>
            </a:r>
            <a:r>
              <a:rPr lang="en-US" sz="900" dirty="0" err="1" smtClean="0">
                <a:latin typeface="+mj-lt"/>
              </a:rPr>
              <a:t>menerapkan</a:t>
            </a:r>
            <a:r>
              <a:rPr lang="en-US" sz="900" dirty="0" smtClean="0">
                <a:latin typeface="+mj-lt"/>
              </a:rPr>
              <a:t>  MPKP</a:t>
            </a:r>
            <a:endParaRPr lang="id-ID" sz="900" dirty="0"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294089" y="2598060"/>
            <a:ext cx="1405007" cy="5060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9684" tIns="44842" rIns="89684" bIns="44842" rtlCol="0">
            <a:spAutoFit/>
          </a:bodyPr>
          <a:lstStyle/>
          <a:p>
            <a:pPr marL="88751" indent="-88751">
              <a:buAutoNum type="arabicPeriod"/>
            </a:pPr>
            <a:r>
              <a:rPr lang="id-ID" sz="900" dirty="0" smtClean="0">
                <a:latin typeface="+mj-lt"/>
              </a:rPr>
              <a:t>Waktu Tunggu Pelayanan Rawat  Jalan </a:t>
            </a:r>
            <a:r>
              <a:rPr lang="id-ID" sz="900" u="sng" dirty="0" smtClean="0">
                <a:latin typeface="+mj-lt"/>
              </a:rPr>
              <a:t>&lt;</a:t>
            </a:r>
            <a:r>
              <a:rPr lang="id-ID" sz="900" dirty="0" smtClean="0">
                <a:latin typeface="+mj-lt"/>
              </a:rPr>
              <a:t> 60 menit.</a:t>
            </a:r>
            <a:endParaRPr lang="id-ID" sz="900" dirty="0"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844510" y="2609260"/>
            <a:ext cx="1441792" cy="7830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9684" tIns="44842" rIns="89684" bIns="44842" rtlCol="0">
            <a:spAutoFit/>
          </a:bodyPr>
          <a:lstStyle/>
          <a:p>
            <a:pPr marL="88751" indent="-88751">
              <a:buAutoNum type="arabicPeriod"/>
            </a:pPr>
            <a:r>
              <a:rPr lang="id-ID" sz="900" dirty="0" smtClean="0">
                <a:latin typeface="+mj-lt"/>
              </a:rPr>
              <a:t>Rata-rata </a:t>
            </a:r>
            <a:r>
              <a:rPr lang="en-US" sz="900" dirty="0" err="1" smtClean="0">
                <a:latin typeface="+mj-lt"/>
              </a:rPr>
              <a:t>pasien</a:t>
            </a:r>
            <a:r>
              <a:rPr lang="en-US" sz="900" dirty="0" smtClean="0">
                <a:latin typeface="+mj-lt"/>
              </a:rPr>
              <a:t> </a:t>
            </a:r>
            <a:r>
              <a:rPr lang="id-ID" sz="900" dirty="0" smtClean="0">
                <a:latin typeface="+mj-lt"/>
              </a:rPr>
              <a:t>yang  kembali keperawatan intensif dengan kasus yang sama </a:t>
            </a:r>
            <a:r>
              <a:rPr lang="en-US" sz="900" dirty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kurang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dari</a:t>
            </a:r>
            <a:r>
              <a:rPr lang="en-US" sz="900" dirty="0" smtClean="0">
                <a:latin typeface="+mj-lt"/>
              </a:rPr>
              <a:t> </a:t>
            </a:r>
            <a:r>
              <a:rPr lang="id-ID" sz="900" dirty="0" smtClean="0">
                <a:latin typeface="+mj-lt"/>
              </a:rPr>
              <a:t>72 jam</a:t>
            </a:r>
            <a:r>
              <a:rPr lang="en-US" sz="900" dirty="0" smtClean="0">
                <a:latin typeface="+mj-lt"/>
              </a:rPr>
              <a:t> (&lt;3%)</a:t>
            </a:r>
            <a:endParaRPr lang="id-ID" sz="900" dirty="0" smtClean="0"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404904" y="2762210"/>
            <a:ext cx="1237590" cy="10138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9684" tIns="44842" rIns="89684" bIns="44842" rtlCol="0">
            <a:spAutoFit/>
          </a:bodyPr>
          <a:lstStyle/>
          <a:p>
            <a:pPr marL="88751" indent="-88751">
              <a:buAutoNum type="arabicPeriod"/>
            </a:pPr>
            <a:r>
              <a:rPr lang="id-ID" sz="1000" dirty="0" smtClean="0">
                <a:latin typeface="+mj-lt"/>
              </a:rPr>
              <a:t>Waktu tunggu operasi elektif &lt; </a:t>
            </a:r>
            <a:r>
              <a:rPr lang="en-US" sz="1000" dirty="0" smtClean="0">
                <a:latin typeface="+mj-lt"/>
              </a:rPr>
              <a:t>2</a:t>
            </a:r>
            <a:r>
              <a:rPr lang="id-ID" sz="1000" dirty="0" smtClean="0">
                <a:latin typeface="+mj-lt"/>
              </a:rPr>
              <a:t> hari.</a:t>
            </a:r>
          </a:p>
          <a:p>
            <a:pPr marL="88751" indent="-88751">
              <a:buAutoNum type="arabicPeriod"/>
            </a:pPr>
            <a:r>
              <a:rPr lang="id-ID" sz="1000" dirty="0" smtClean="0">
                <a:latin typeface="+mj-lt"/>
              </a:rPr>
              <a:t>Kejadian kematian di meja operasi &lt; 1%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771409" y="2766412"/>
            <a:ext cx="1248589" cy="13370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9684" tIns="44842" rIns="89684" bIns="44842" rtlCol="0">
            <a:spAutoFit/>
          </a:bodyPr>
          <a:lstStyle/>
          <a:p>
            <a:pPr marL="88751" indent="-88751"/>
            <a:r>
              <a:rPr lang="en-US" sz="900" dirty="0" smtClean="0">
                <a:latin typeface="+mj-lt"/>
              </a:rPr>
              <a:t>1.</a:t>
            </a:r>
            <a:r>
              <a:rPr lang="id-ID" sz="900" dirty="0" smtClean="0">
                <a:latin typeface="+mj-lt"/>
              </a:rPr>
              <a:t>Kejadian Kematian Ibu  </a:t>
            </a:r>
            <a:r>
              <a:rPr lang="en-US" sz="900" dirty="0" err="1" smtClean="0">
                <a:latin typeface="+mj-lt"/>
              </a:rPr>
              <a:t>karena</a:t>
            </a:r>
            <a:r>
              <a:rPr lang="en-US" sz="900" dirty="0" smtClean="0">
                <a:latin typeface="+mj-lt"/>
              </a:rPr>
              <a:t>  </a:t>
            </a:r>
            <a:r>
              <a:rPr lang="en-US" sz="900" dirty="0" err="1" smtClean="0">
                <a:latin typeface="+mj-lt"/>
              </a:rPr>
              <a:t>persalinan</a:t>
            </a:r>
            <a:r>
              <a:rPr lang="en-US" sz="900" dirty="0" smtClean="0">
                <a:latin typeface="+mj-lt"/>
              </a:rPr>
              <a:t> </a:t>
            </a:r>
            <a:r>
              <a:rPr lang="id-ID" sz="900" dirty="0" smtClean="0">
                <a:latin typeface="+mj-lt"/>
              </a:rPr>
              <a:t>akibat :Perdarahan &lt; 1%</a:t>
            </a:r>
          </a:p>
          <a:p>
            <a:pPr marL="88751" indent="-88751"/>
            <a:r>
              <a:rPr lang="id-ID" sz="900" dirty="0" smtClean="0">
                <a:latin typeface="+mj-lt"/>
              </a:rPr>
              <a:t>     Preeklamsi &lt; 30%</a:t>
            </a:r>
          </a:p>
          <a:p>
            <a:pPr marL="88751" indent="-88751"/>
            <a:r>
              <a:rPr lang="id-ID" sz="900" dirty="0" smtClean="0">
                <a:latin typeface="+mj-lt"/>
              </a:rPr>
              <a:t>     Sepsis &lt; 0,2%</a:t>
            </a:r>
            <a:endParaRPr lang="en-US" sz="900" dirty="0" smtClean="0">
              <a:latin typeface="+mj-lt"/>
            </a:endParaRPr>
          </a:p>
          <a:p>
            <a:pPr marL="88751" indent="-88751"/>
            <a:r>
              <a:rPr lang="en-US" sz="900" dirty="0" smtClean="0">
                <a:latin typeface="+mj-lt"/>
              </a:rPr>
              <a:t>2. </a:t>
            </a:r>
            <a:r>
              <a:rPr lang="en-US" sz="900" dirty="0" err="1" smtClean="0">
                <a:latin typeface="+mj-lt"/>
              </a:rPr>
              <a:t>Waktu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tanggap</a:t>
            </a:r>
            <a:r>
              <a:rPr lang="en-US" sz="900" dirty="0" smtClean="0">
                <a:latin typeface="+mj-lt"/>
              </a:rPr>
              <a:t>  </a:t>
            </a:r>
            <a:r>
              <a:rPr lang="en-US" sz="900" dirty="0" err="1" smtClean="0">
                <a:latin typeface="+mj-lt"/>
              </a:rPr>
              <a:t>operasi</a:t>
            </a:r>
            <a:r>
              <a:rPr lang="en-US" sz="900" dirty="0" smtClean="0">
                <a:latin typeface="+mj-lt"/>
              </a:rPr>
              <a:t>  SC Emergency &lt; 1 jam</a:t>
            </a:r>
            <a:endParaRPr lang="id-ID" sz="900" dirty="0"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013792" y="5200716"/>
            <a:ext cx="1541935" cy="38294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lIns="89684" tIns="44842" rIns="89684" bIns="44842" rtlCol="0">
            <a:spAutoFit/>
          </a:bodyPr>
          <a:lstStyle/>
          <a:p>
            <a:pPr marL="88900" indent="-88900"/>
            <a:r>
              <a:rPr lang="id-ID" sz="900" dirty="0" smtClean="0">
                <a:solidFill>
                  <a:schemeClr val="bg1"/>
                </a:solidFill>
              </a:rPr>
              <a:t>3</a:t>
            </a:r>
            <a:r>
              <a:rPr lang="id-ID" sz="1100" dirty="0" smtClean="0">
                <a:solidFill>
                  <a:schemeClr val="bg1"/>
                </a:solidFill>
              </a:rPr>
              <a:t>.</a:t>
            </a:r>
            <a:r>
              <a:rPr lang="id-ID" sz="1100" dirty="0" smtClean="0"/>
              <a:t> </a:t>
            </a:r>
            <a:r>
              <a:rPr lang="id-ID" sz="800" dirty="0" smtClean="0">
                <a:solidFill>
                  <a:schemeClr val="bg1"/>
                </a:solidFill>
              </a:rPr>
              <a:t>Meningkatnya kecepatan pelayanan  Ambulance</a:t>
            </a:r>
            <a:endParaRPr lang="id-ID" sz="600" dirty="0" smtClean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85639" y="2223906"/>
            <a:ext cx="594043" cy="458032"/>
          </a:xfrm>
          <a:prstGeom prst="rect">
            <a:avLst/>
          </a:prstGeom>
          <a:solidFill>
            <a:srgbClr val="ED7D31"/>
          </a:solidFill>
        </p:spPr>
        <p:txBody>
          <a:bodyPr wrap="square" lIns="89684" tIns="44842" rIns="89684" bIns="44842" rtlCol="0">
            <a:spAutoFit/>
          </a:bodyPr>
          <a:lstStyle/>
          <a:p>
            <a:pPr algn="ctr"/>
            <a:r>
              <a:rPr lang="id-ID" sz="1200" b="1" dirty="0" smtClean="0">
                <a:solidFill>
                  <a:schemeClr val="bg1"/>
                </a:solidFill>
                <a:latin typeface="+mj-lt"/>
              </a:rPr>
              <a:t>Eselon III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93001" y="3394561"/>
            <a:ext cx="559321" cy="42749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89684" tIns="44842" rIns="89684" bIns="44842" rtlCol="0">
            <a:spAutoFit/>
          </a:bodyPr>
          <a:lstStyle/>
          <a:p>
            <a:pPr algn="ctr"/>
            <a:r>
              <a:rPr lang="id-ID" sz="1100" b="1" dirty="0" smtClean="0">
                <a:solidFill>
                  <a:schemeClr val="bg1"/>
                </a:solidFill>
                <a:latin typeface="+mj-lt"/>
              </a:rPr>
              <a:t>Eselon </a:t>
            </a:r>
            <a:r>
              <a:rPr lang="id-ID" sz="1000" b="1" dirty="0" smtClean="0">
                <a:solidFill>
                  <a:schemeClr val="bg1"/>
                </a:solidFill>
                <a:latin typeface="+mj-lt"/>
              </a:rPr>
              <a:t>IV</a:t>
            </a:r>
            <a:endParaRPr lang="id-ID" sz="1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652743" y="3951306"/>
            <a:ext cx="1457604" cy="50605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89684" tIns="44842" rIns="89684" bIns="44842" rtlCol="0">
            <a:spAutoFit/>
          </a:bodyPr>
          <a:lstStyle/>
          <a:p>
            <a:pPr marL="88900" indent="-88900"/>
            <a:r>
              <a:rPr lang="id-ID" sz="900" dirty="0" smtClean="0">
                <a:solidFill>
                  <a:schemeClr val="bg1"/>
                </a:solidFill>
              </a:rPr>
              <a:t>1. Meningkatnya Mutu &amp; Keselamatan Pasien Rawat Inap</a:t>
            </a:r>
            <a:endParaRPr lang="id-ID" sz="900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287603" y="3210917"/>
            <a:ext cx="1405489" cy="33678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89684" tIns="44842" rIns="89684" bIns="44842" rtlCol="0">
            <a:spAutoFit/>
          </a:bodyPr>
          <a:lstStyle/>
          <a:p>
            <a:pPr marL="88900" indent="-88900"/>
            <a:r>
              <a:rPr lang="id-ID" sz="800" dirty="0" smtClean="0">
                <a:solidFill>
                  <a:schemeClr val="bg1"/>
                </a:solidFill>
              </a:rPr>
              <a:t>1. Meningkatnya Pelayanan Rekam medik.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830051" y="3491175"/>
            <a:ext cx="1430103" cy="45989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lIns="89684" tIns="44842" rIns="89684" bIns="44842" rtlCol="0">
            <a:spAutoFit/>
          </a:bodyPr>
          <a:lstStyle/>
          <a:p>
            <a:pPr marL="88900" indent="-88900"/>
            <a:r>
              <a:rPr lang="id-ID" sz="800" dirty="0" smtClean="0">
                <a:solidFill>
                  <a:schemeClr val="bg1"/>
                </a:solidFill>
                <a:latin typeface="+mj-lt"/>
              </a:rPr>
              <a:t>1. Meningkatnya Monev YanMed &amp;Keperawatan di Rawat Intensive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021011" y="5975707"/>
            <a:ext cx="1525346" cy="45989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lIns="89684" tIns="44842" rIns="89684" bIns="44842" rtlCol="0">
            <a:spAutoFit/>
          </a:bodyPr>
          <a:lstStyle/>
          <a:p>
            <a:pPr marL="88900" indent="-88900"/>
            <a:r>
              <a:rPr lang="id-ID" sz="800" dirty="0" smtClean="0">
                <a:solidFill>
                  <a:schemeClr val="bg1"/>
                </a:solidFill>
              </a:rPr>
              <a:t>4. Meningkatnya Monev Yanmed &amp; Keperawatan di IGD</a:t>
            </a:r>
            <a:endParaRPr lang="id-ID" sz="800" dirty="0">
              <a:solidFill>
                <a:schemeClr val="bg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016647" y="3161380"/>
            <a:ext cx="1546298" cy="33678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lIns="89684" tIns="44842" rIns="89684" bIns="44842" rtlCol="0">
            <a:spAutoFit/>
          </a:bodyPr>
          <a:lstStyle/>
          <a:p>
            <a:pPr marL="88900" indent="-88900"/>
            <a:r>
              <a:rPr lang="id-ID" sz="800" dirty="0" smtClean="0">
                <a:solidFill>
                  <a:schemeClr val="bg1"/>
                </a:solidFill>
              </a:rPr>
              <a:t>1. Meningkatanya pelayanan triage IGD</a:t>
            </a:r>
            <a:endParaRPr lang="id-ID" sz="800" dirty="0">
              <a:solidFill>
                <a:schemeClr val="bg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011390" y="3774905"/>
            <a:ext cx="1534257" cy="45989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lIns="89684" tIns="44842" rIns="89684" bIns="44842" rtlCol="0">
            <a:spAutoFit/>
          </a:bodyPr>
          <a:lstStyle/>
          <a:p>
            <a:pPr marL="88900" indent="-88900"/>
            <a:r>
              <a:rPr lang="id-ID" sz="800" dirty="0" smtClean="0">
                <a:solidFill>
                  <a:schemeClr val="bg1"/>
                </a:solidFill>
              </a:rPr>
              <a:t>2. Meningkatnya pelayanan penunjang dalam kegawat daruratan.</a:t>
            </a:r>
            <a:endParaRPr lang="id-ID" sz="800" dirty="0">
              <a:solidFill>
                <a:schemeClr val="bg1"/>
              </a:solidFill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>
            <a:off x="1734589" y="2094807"/>
            <a:ext cx="9969904" cy="46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>
            <a:off x="1650667" y="2173508"/>
            <a:ext cx="170105" cy="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>
            <a:off x="3256439" y="2173509"/>
            <a:ext cx="170105" cy="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5400000">
            <a:off x="4871494" y="2192410"/>
            <a:ext cx="170105" cy="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16200000" flipH="1">
            <a:off x="6373818" y="2079009"/>
            <a:ext cx="321302" cy="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5400000">
            <a:off x="7925243" y="2173508"/>
            <a:ext cx="170105" cy="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5400000">
            <a:off x="9261839" y="2173509"/>
            <a:ext cx="170105" cy="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2662966" y="5311665"/>
            <a:ext cx="1451329" cy="64455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89684" tIns="44842" rIns="89684" bIns="44842" rtlCol="0">
            <a:spAutoFit/>
          </a:bodyPr>
          <a:lstStyle/>
          <a:p>
            <a:pPr marL="88900" indent="-88900"/>
            <a:r>
              <a:rPr lang="id-ID" sz="900" dirty="0" smtClean="0">
                <a:solidFill>
                  <a:schemeClr val="bg1"/>
                </a:solidFill>
              </a:rPr>
              <a:t>2. Meningkatnya Monev Yanmed &amp; Keperawatan di Rawa</a:t>
            </a:r>
            <a:r>
              <a:rPr lang="en-US" sz="900" dirty="0" smtClean="0">
                <a:solidFill>
                  <a:schemeClr val="bg1"/>
                </a:solidFill>
              </a:rPr>
              <a:t>t</a:t>
            </a:r>
            <a:r>
              <a:rPr lang="id-ID" sz="900" dirty="0" smtClean="0">
                <a:solidFill>
                  <a:schemeClr val="bg1"/>
                </a:solidFill>
              </a:rPr>
              <a:t> Inap.</a:t>
            </a:r>
            <a:endParaRPr lang="id-ID" sz="900" dirty="0">
              <a:solidFill>
                <a:schemeClr val="bg1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4285548" y="4357263"/>
            <a:ext cx="1410130" cy="45989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89684" tIns="44842" rIns="89684" bIns="44842" rtlCol="0">
            <a:spAutoFit/>
          </a:bodyPr>
          <a:lstStyle/>
          <a:p>
            <a:pPr marL="88900" indent="-88900"/>
            <a:r>
              <a:rPr lang="en-US" sz="800" dirty="0" smtClean="0">
                <a:solidFill>
                  <a:schemeClr val="bg1"/>
                </a:solidFill>
              </a:rPr>
              <a:t>2.</a:t>
            </a:r>
            <a:r>
              <a:rPr lang="id-ID" sz="800" dirty="0" smtClean="0">
                <a:solidFill>
                  <a:schemeClr val="bg1"/>
                </a:solidFill>
              </a:rPr>
              <a:t> Meningkatnya  Monev YanMed &amp; Kepaerawatan di Rawat Jalan.</a:t>
            </a:r>
            <a:endParaRPr lang="id-ID" sz="800" dirty="0">
              <a:solidFill>
                <a:schemeClr val="bg1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7399135" y="3885675"/>
            <a:ext cx="1241152" cy="58300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89684" tIns="44842" rIns="89684" bIns="44842" rtlCol="0">
            <a:spAutoFit/>
          </a:bodyPr>
          <a:lstStyle/>
          <a:p>
            <a:pPr marL="88900" indent="-88900"/>
            <a:r>
              <a:rPr lang="id-ID" sz="800" dirty="0" smtClean="0">
                <a:solidFill>
                  <a:schemeClr val="bg1"/>
                </a:solidFill>
              </a:rPr>
              <a:t>1. Meningkatnya Monev YanMed &amp; Keperawatan di Kamar Operasi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8771409" y="4240257"/>
            <a:ext cx="1254090" cy="45989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89684" tIns="44842" rIns="89684" bIns="44842" rtlCol="0">
            <a:spAutoFit/>
          </a:bodyPr>
          <a:lstStyle/>
          <a:p>
            <a:pPr marL="88900" indent="-88900"/>
            <a:r>
              <a:rPr lang="id-ID" sz="800" dirty="0" smtClean="0">
                <a:solidFill>
                  <a:schemeClr val="bg1"/>
                </a:solidFill>
                <a:latin typeface="+mj-lt"/>
              </a:rPr>
              <a:t>1.Meningkatnya Monev Yanmed&amp; keperawatan di kamar bersalin.</a:t>
            </a:r>
            <a:endParaRPr lang="id-ID" sz="8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59" name="Straight Connector 158"/>
          <p:cNvCxnSpPr/>
          <p:nvPr/>
        </p:nvCxnSpPr>
        <p:spPr>
          <a:xfrm rot="5400000">
            <a:off x="9239251" y="3820396"/>
            <a:ext cx="266699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034961" y="6441949"/>
            <a:ext cx="151139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88900" indent="-88900"/>
            <a:r>
              <a:rPr lang="id-ID" sz="800" dirty="0" smtClean="0">
                <a:latin typeface="+mj-lt"/>
              </a:rPr>
              <a:t>Persentase monev pelayanan IGD yang ditindak lanjuti.</a:t>
            </a:r>
            <a:endParaRPr lang="id-ID" sz="800" dirty="0">
              <a:latin typeface="+mj-l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652744" y="4457364"/>
            <a:ext cx="144127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88900" indent="-88900"/>
            <a:r>
              <a:rPr lang="id-ID" sz="800" dirty="0" smtClean="0">
                <a:latin typeface="+mj-lt"/>
              </a:rPr>
              <a:t>1.</a:t>
            </a:r>
            <a:r>
              <a:rPr lang="en-US" sz="800" dirty="0" smtClean="0">
                <a:latin typeface="+mj-lt"/>
              </a:rPr>
              <a:t> </a:t>
            </a:r>
            <a:r>
              <a:rPr lang="id-ID" sz="800" dirty="0" smtClean="0">
                <a:latin typeface="+mj-lt"/>
              </a:rPr>
              <a:t>Persentase  capaian indikator</a:t>
            </a:r>
          </a:p>
          <a:p>
            <a:pPr marL="88900" indent="-88900"/>
            <a:r>
              <a:rPr lang="id-ID" sz="800" dirty="0" smtClean="0">
                <a:latin typeface="+mj-lt"/>
              </a:rPr>
              <a:t>      PMPKP.</a:t>
            </a:r>
          </a:p>
          <a:p>
            <a:pPr marL="88900" indent="-88900"/>
            <a:r>
              <a:rPr lang="en-US" sz="800" dirty="0" smtClean="0">
                <a:latin typeface="+mj-lt"/>
              </a:rPr>
              <a:t>2. </a:t>
            </a:r>
            <a:r>
              <a:rPr lang="id-ID" sz="800" dirty="0" smtClean="0">
                <a:latin typeface="+mj-lt"/>
              </a:rPr>
              <a:t>Persentase kejadian Infeksi  </a:t>
            </a:r>
          </a:p>
          <a:p>
            <a:pPr marL="88900" indent="-88900"/>
            <a:r>
              <a:rPr lang="id-ID" sz="800" dirty="0" smtClean="0">
                <a:latin typeface="+mj-lt"/>
              </a:rPr>
              <a:t>     Nosokomial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292370" y="3554048"/>
            <a:ext cx="1400722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88900" indent="-88900">
              <a:buAutoNum type="arabicPeriod"/>
            </a:pPr>
            <a:r>
              <a:rPr lang="id-ID" sz="800" dirty="0" smtClean="0">
                <a:latin typeface="+mj-lt"/>
              </a:rPr>
              <a:t>Waktu tunggu Penyediaan Rekam Medik </a:t>
            </a:r>
            <a:r>
              <a:rPr lang="id-ID" sz="800" u="sng" dirty="0" smtClean="0">
                <a:latin typeface="+mj-lt"/>
              </a:rPr>
              <a:t>&lt;</a:t>
            </a:r>
            <a:r>
              <a:rPr lang="id-ID" sz="800" dirty="0" smtClean="0">
                <a:latin typeface="+mj-lt"/>
              </a:rPr>
              <a:t> 10 menit</a:t>
            </a:r>
          </a:p>
          <a:p>
            <a:pPr marL="88900" indent="-88900">
              <a:buAutoNum type="arabicPeriod"/>
            </a:pPr>
            <a:r>
              <a:rPr lang="en-US" sz="800" dirty="0" err="1" smtClean="0">
                <a:latin typeface="+mj-lt"/>
              </a:rPr>
              <a:t>Persentase</a:t>
            </a:r>
            <a:r>
              <a:rPr lang="en-US" sz="800" dirty="0" smtClean="0">
                <a:latin typeface="+mj-lt"/>
              </a:rPr>
              <a:t> </a:t>
            </a:r>
            <a:r>
              <a:rPr lang="en-US" sz="800" dirty="0" err="1" smtClean="0">
                <a:latin typeface="+mj-lt"/>
              </a:rPr>
              <a:t>Pengembalian</a:t>
            </a:r>
            <a:r>
              <a:rPr lang="en-US" sz="800" dirty="0" smtClean="0">
                <a:latin typeface="+mj-lt"/>
              </a:rPr>
              <a:t> </a:t>
            </a:r>
            <a:r>
              <a:rPr lang="en-US" sz="800" dirty="0" err="1" smtClean="0">
                <a:latin typeface="+mj-lt"/>
              </a:rPr>
              <a:t>Dokumen</a:t>
            </a:r>
            <a:r>
              <a:rPr lang="en-US" sz="800" dirty="0" smtClean="0">
                <a:latin typeface="+mj-lt"/>
              </a:rPr>
              <a:t>  </a:t>
            </a:r>
            <a:r>
              <a:rPr lang="en-US" sz="800" dirty="0" err="1" smtClean="0">
                <a:latin typeface="+mj-lt"/>
              </a:rPr>
              <a:t>Rekam</a:t>
            </a:r>
            <a:r>
              <a:rPr lang="en-US" sz="800" dirty="0" smtClean="0">
                <a:latin typeface="+mj-lt"/>
              </a:rPr>
              <a:t> </a:t>
            </a:r>
            <a:r>
              <a:rPr lang="en-US" sz="800" dirty="0" err="1" smtClean="0">
                <a:latin typeface="+mj-lt"/>
              </a:rPr>
              <a:t>Medik</a:t>
            </a:r>
            <a:r>
              <a:rPr lang="en-US" sz="800" dirty="0" smtClean="0">
                <a:latin typeface="+mj-lt"/>
              </a:rPr>
              <a:t> </a:t>
            </a:r>
            <a:r>
              <a:rPr lang="en-US" sz="800" dirty="0" err="1" smtClean="0">
                <a:latin typeface="+mj-lt"/>
              </a:rPr>
              <a:t>tepat</a:t>
            </a:r>
            <a:r>
              <a:rPr lang="en-US" sz="800" dirty="0" smtClean="0">
                <a:latin typeface="+mj-lt"/>
              </a:rPr>
              <a:t> </a:t>
            </a:r>
            <a:r>
              <a:rPr lang="en-US" sz="800" dirty="0" err="1" smtClean="0">
                <a:latin typeface="+mj-lt"/>
              </a:rPr>
              <a:t>waktu</a:t>
            </a:r>
            <a:r>
              <a:rPr lang="en-US" sz="800" dirty="0" smtClean="0">
                <a:latin typeface="+mj-lt"/>
              </a:rPr>
              <a:t>.</a:t>
            </a:r>
            <a:endParaRPr lang="id-ID" sz="800" dirty="0" smtClean="0">
              <a:latin typeface="+mj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838330" y="3955540"/>
            <a:ext cx="142182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88900" indent="-88900">
              <a:buAutoNum type="arabicPeriod"/>
            </a:pPr>
            <a:r>
              <a:rPr lang="id-ID" sz="800" dirty="0" smtClean="0"/>
              <a:t>Persentase monev pelayanan di Rawat Intansive yang ditindak-  lanjuti.</a:t>
            </a:r>
            <a:endParaRPr lang="id-ID" sz="800" dirty="0"/>
          </a:p>
        </p:txBody>
      </p:sp>
      <p:sp>
        <p:nvSpPr>
          <p:cNvPr id="67" name="TextBox 66"/>
          <p:cNvSpPr txBox="1"/>
          <p:nvPr/>
        </p:nvSpPr>
        <p:spPr>
          <a:xfrm>
            <a:off x="7408552" y="4470494"/>
            <a:ext cx="1222318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d-ID" sz="800" dirty="0" smtClean="0"/>
              <a:t>Persentase monev pelayanan di Kamar  Operasi yang ditindak-  lanjuti.</a:t>
            </a:r>
            <a:endParaRPr lang="id-ID" sz="800" dirty="0"/>
          </a:p>
        </p:txBody>
      </p:sp>
      <p:sp>
        <p:nvSpPr>
          <p:cNvPr id="68" name="TextBox 67"/>
          <p:cNvSpPr txBox="1"/>
          <p:nvPr/>
        </p:nvSpPr>
        <p:spPr>
          <a:xfrm>
            <a:off x="8783784" y="4720921"/>
            <a:ext cx="1241715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88900" indent="-88900">
              <a:buAutoNum type="arabicPeriod"/>
            </a:pPr>
            <a:r>
              <a:rPr lang="id-ID" sz="800" dirty="0" smtClean="0"/>
              <a:t>Persentase monev pelayanan di Kamar  Bersalin  yang ditindak- lanjuti.</a:t>
            </a:r>
            <a:endParaRPr lang="id-ID" sz="800" dirty="0"/>
          </a:p>
        </p:txBody>
      </p:sp>
      <p:sp>
        <p:nvSpPr>
          <p:cNvPr id="70" name="TextBox 69"/>
          <p:cNvSpPr txBox="1"/>
          <p:nvPr/>
        </p:nvSpPr>
        <p:spPr>
          <a:xfrm>
            <a:off x="2663910" y="5956223"/>
            <a:ext cx="143010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d-ID" sz="800" dirty="0" smtClean="0">
                <a:latin typeface="+mj-lt"/>
              </a:rPr>
              <a:t>Persentase monev pelayanan</a:t>
            </a:r>
            <a:r>
              <a:rPr lang="en-US" sz="800" dirty="0" smtClean="0">
                <a:latin typeface="+mj-lt"/>
              </a:rPr>
              <a:t> </a:t>
            </a:r>
            <a:r>
              <a:rPr lang="id-ID" sz="800" dirty="0" smtClean="0">
                <a:latin typeface="+mj-lt"/>
              </a:rPr>
              <a:t>Rawat Inap yang ditindak lanjuti.</a:t>
            </a:r>
            <a:endParaRPr lang="id-ID" sz="800" dirty="0">
              <a:latin typeface="+mj-lt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292370" y="4813620"/>
            <a:ext cx="140072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d-ID" sz="800" dirty="0" smtClean="0">
                <a:latin typeface="+mj-lt"/>
              </a:rPr>
              <a:t>Persentase monev pelayanan Rawat Inap yang ditindaklanjuti.</a:t>
            </a:r>
            <a:endParaRPr lang="id-ID" sz="800" dirty="0">
              <a:latin typeface="+mj-lt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011390" y="3498161"/>
            <a:ext cx="1543538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d-ID" sz="800" dirty="0" smtClean="0">
                <a:latin typeface="+mj-lt"/>
              </a:rPr>
              <a:t>Pelayanan Triase IGD </a:t>
            </a:r>
            <a:r>
              <a:rPr lang="id-ID" sz="800" u="sng" dirty="0" smtClean="0">
                <a:latin typeface="+mj-lt"/>
              </a:rPr>
              <a:t>&lt;</a:t>
            </a:r>
            <a:r>
              <a:rPr lang="id-ID" sz="800" dirty="0" smtClean="0">
                <a:latin typeface="+mj-lt"/>
              </a:rPr>
              <a:t> 5 menit.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007621" y="4240924"/>
            <a:ext cx="1538735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88900" indent="-88900">
              <a:buAutoNum type="arabicPeriod"/>
            </a:pPr>
            <a:r>
              <a:rPr lang="id-ID" sz="800" dirty="0" smtClean="0">
                <a:latin typeface="+mj-lt"/>
              </a:rPr>
              <a:t>- Persentase  sarana penunjang</a:t>
            </a:r>
          </a:p>
          <a:p>
            <a:pPr marL="88900" indent="-88900"/>
            <a:r>
              <a:rPr lang="id-ID" sz="800" dirty="0" smtClean="0">
                <a:latin typeface="+mj-lt"/>
              </a:rPr>
              <a:t>      siap pakai di IGD</a:t>
            </a:r>
          </a:p>
          <a:p>
            <a:pPr marL="88900" indent="-88900"/>
            <a:r>
              <a:rPr lang="id-ID" sz="800" dirty="0" smtClean="0">
                <a:latin typeface="+mj-lt"/>
              </a:rPr>
              <a:t>     -Waktu tanggap pelayanan labor </a:t>
            </a:r>
            <a:r>
              <a:rPr lang="id-ID" sz="800" u="sng" dirty="0" smtClean="0">
                <a:latin typeface="+mj-lt"/>
              </a:rPr>
              <a:t>&lt;</a:t>
            </a:r>
            <a:r>
              <a:rPr lang="id-ID" sz="800" dirty="0" smtClean="0">
                <a:latin typeface="+mj-lt"/>
              </a:rPr>
              <a:t> 60 menit.</a:t>
            </a:r>
          </a:p>
          <a:p>
            <a:pPr marL="88900" indent="-88900"/>
            <a:r>
              <a:rPr lang="id-ID" sz="800" dirty="0" smtClean="0">
                <a:latin typeface="+mj-lt"/>
              </a:rPr>
              <a:t>     -Waktu tanggap pelayanan Radiologi &lt; 60 menit.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021010" y="5590014"/>
            <a:ext cx="1531517" cy="3539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d-ID" sz="9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id-ID" sz="800" dirty="0" smtClean="0">
                <a:latin typeface="+mj-lt"/>
              </a:rPr>
              <a:t>Respon Time Pelayana</a:t>
            </a:r>
            <a:r>
              <a:rPr lang="en-US" sz="800" dirty="0" smtClean="0">
                <a:latin typeface="+mj-lt"/>
              </a:rPr>
              <a:t>n </a:t>
            </a:r>
            <a:r>
              <a:rPr lang="id-ID" sz="800" dirty="0" smtClean="0">
                <a:latin typeface="+mj-lt"/>
              </a:rPr>
              <a:t>Ambulance &lt; 30 menit.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154212" y="1629902"/>
            <a:ext cx="2796318" cy="367559"/>
          </a:xfrm>
          <a:prstGeom prst="rect">
            <a:avLst/>
          </a:prstGeom>
          <a:solidFill>
            <a:srgbClr val="ED7D31"/>
          </a:solidFill>
        </p:spPr>
        <p:txBody>
          <a:bodyPr wrap="square" lIns="89684" tIns="44842" rIns="89684" bIns="44842" rtlCol="0">
            <a:spAutoFit/>
          </a:bodyPr>
          <a:lstStyle/>
          <a:p>
            <a:pPr algn="ctr"/>
            <a:r>
              <a:rPr lang="id-ID" sz="900" dirty="0" smtClean="0">
                <a:solidFill>
                  <a:schemeClr val="bg1"/>
                </a:solidFill>
              </a:rPr>
              <a:t>Meningkatnya </a:t>
            </a:r>
            <a:r>
              <a:rPr lang="en-US" sz="900" dirty="0" err="1" smtClean="0">
                <a:solidFill>
                  <a:schemeClr val="bg1"/>
                </a:solidFill>
              </a:rPr>
              <a:t>Kualitas</a:t>
            </a:r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Pelayanan</a:t>
            </a:r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Medis</a:t>
            </a:r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Keperawatan</a:t>
            </a:r>
            <a:r>
              <a:rPr lang="en-US" sz="900" dirty="0" smtClean="0">
                <a:solidFill>
                  <a:schemeClr val="bg1"/>
                </a:solidFill>
              </a:rPr>
              <a:t>  </a:t>
            </a:r>
            <a:r>
              <a:rPr lang="en-US" sz="900" dirty="0" err="1" smtClean="0">
                <a:solidFill>
                  <a:schemeClr val="bg1"/>
                </a:solidFill>
              </a:rPr>
              <a:t>dan</a:t>
            </a:r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Penunjang</a:t>
            </a:r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Medis</a:t>
            </a:r>
            <a:r>
              <a:rPr lang="en-US" sz="900" dirty="0" smtClean="0">
                <a:solidFill>
                  <a:schemeClr val="bg1"/>
                </a:solidFill>
              </a:rPr>
              <a:t>.</a:t>
            </a:r>
            <a:endParaRPr lang="id-ID" sz="9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11787" y="1080486"/>
            <a:ext cx="3206338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 smtClean="0"/>
              <a:t>1.Persentase </a:t>
            </a:r>
            <a:r>
              <a:rPr lang="en-US" sz="900" dirty="0" err="1" smtClean="0"/>
              <a:t>terpenuhinya</a:t>
            </a:r>
            <a:r>
              <a:rPr lang="en-US" sz="900" dirty="0" smtClean="0"/>
              <a:t> </a:t>
            </a:r>
            <a:r>
              <a:rPr lang="en-US" sz="900" dirty="0" err="1" smtClean="0"/>
              <a:t>standar</a:t>
            </a:r>
            <a:r>
              <a:rPr lang="en-US" sz="900" dirty="0" smtClean="0"/>
              <a:t> </a:t>
            </a:r>
            <a:r>
              <a:rPr lang="en-US" sz="900" dirty="0" err="1" smtClean="0"/>
              <a:t>Pelayanan</a:t>
            </a:r>
            <a:r>
              <a:rPr lang="en-US" sz="900" dirty="0" smtClean="0"/>
              <a:t>.</a:t>
            </a:r>
          </a:p>
          <a:p>
            <a:r>
              <a:rPr lang="en-US" sz="900" dirty="0" smtClean="0"/>
              <a:t>2.Persentase </a:t>
            </a:r>
            <a:r>
              <a:rPr lang="en-US" sz="900" dirty="0" err="1" smtClean="0"/>
              <a:t>terpenuhinya</a:t>
            </a:r>
            <a:r>
              <a:rPr lang="en-US" sz="900" dirty="0" smtClean="0"/>
              <a:t> </a:t>
            </a:r>
            <a:r>
              <a:rPr lang="en-US" sz="900" dirty="0" err="1" smtClean="0"/>
              <a:t>standar</a:t>
            </a:r>
            <a:r>
              <a:rPr lang="en-US" sz="900" dirty="0" smtClean="0"/>
              <a:t> </a:t>
            </a:r>
            <a:r>
              <a:rPr lang="en-US" sz="900" dirty="0" err="1" smtClean="0"/>
              <a:t>Akreditasi</a:t>
            </a:r>
            <a:r>
              <a:rPr lang="en-US" sz="900" dirty="0" smtClean="0"/>
              <a:t>.</a:t>
            </a:r>
          </a:p>
          <a:p>
            <a:r>
              <a:rPr lang="en-US" sz="900" dirty="0" smtClean="0"/>
              <a:t>3.Persentase </a:t>
            </a:r>
            <a:r>
              <a:rPr lang="en-US" sz="900" dirty="0" err="1" smtClean="0"/>
              <a:t>penurunan</a:t>
            </a:r>
            <a:r>
              <a:rPr lang="en-US" sz="900" dirty="0" smtClean="0"/>
              <a:t> </a:t>
            </a:r>
            <a:r>
              <a:rPr lang="en-US" sz="900" dirty="0" err="1" smtClean="0"/>
              <a:t>keluhan</a:t>
            </a:r>
            <a:r>
              <a:rPr lang="en-US" sz="900" dirty="0" smtClean="0"/>
              <a:t> </a:t>
            </a:r>
            <a:r>
              <a:rPr lang="en-US" sz="900" dirty="0" err="1" smtClean="0"/>
              <a:t>msyarakat</a:t>
            </a:r>
            <a:r>
              <a:rPr lang="en-US" sz="900" dirty="0" smtClean="0"/>
              <a:t>..</a:t>
            </a:r>
          </a:p>
          <a:p>
            <a:r>
              <a:rPr lang="en-US" sz="900" dirty="0" smtClean="0"/>
              <a:t>4.Persentase </a:t>
            </a:r>
            <a:r>
              <a:rPr lang="en-US" sz="900" dirty="0" err="1" smtClean="0"/>
              <a:t>peningkatan</a:t>
            </a:r>
            <a:r>
              <a:rPr lang="en-US" sz="900" dirty="0" smtClean="0"/>
              <a:t>  </a:t>
            </a:r>
            <a:r>
              <a:rPr lang="en-US" sz="900" dirty="0" err="1" smtClean="0"/>
              <a:t>keedisiplinan</a:t>
            </a:r>
            <a:r>
              <a:rPr lang="en-US" sz="900" dirty="0" smtClean="0"/>
              <a:t> </a:t>
            </a:r>
            <a:r>
              <a:rPr lang="en-US" sz="900" dirty="0" err="1" smtClean="0"/>
              <a:t>tenaga</a:t>
            </a:r>
            <a:r>
              <a:rPr lang="en-US" sz="900" dirty="0" smtClean="0"/>
              <a:t> </a:t>
            </a:r>
            <a:r>
              <a:rPr lang="en-US" sz="900" dirty="0" err="1" smtClean="0"/>
              <a:t>Medis</a:t>
            </a:r>
            <a:r>
              <a:rPr lang="en-US" sz="900" dirty="0" smtClean="0"/>
              <a:t>, </a:t>
            </a:r>
            <a:r>
              <a:rPr lang="en-US" sz="900" dirty="0" err="1" smtClean="0"/>
              <a:t>kperawatan</a:t>
            </a:r>
            <a:r>
              <a:rPr lang="en-US" sz="900" dirty="0" smtClean="0"/>
              <a:t> </a:t>
            </a:r>
            <a:r>
              <a:rPr lang="en-US" sz="900" dirty="0" err="1" smtClean="0"/>
              <a:t>dan</a:t>
            </a:r>
            <a:r>
              <a:rPr lang="en-US" sz="900" dirty="0" smtClean="0"/>
              <a:t> </a:t>
            </a:r>
            <a:r>
              <a:rPr lang="en-US" sz="900" dirty="0" err="1" smtClean="0"/>
              <a:t>Penunjang</a:t>
            </a:r>
            <a:r>
              <a:rPr lang="en-US" sz="900" dirty="0" smtClean="0"/>
              <a:t> </a:t>
            </a:r>
            <a:r>
              <a:rPr lang="en-US" sz="900" dirty="0" err="1" smtClean="0"/>
              <a:t>Medis</a:t>
            </a:r>
            <a:r>
              <a:rPr lang="en-US" sz="900" dirty="0" smtClean="0"/>
              <a:t>.</a:t>
            </a:r>
          </a:p>
          <a:p>
            <a:r>
              <a:rPr lang="en-US" sz="900" dirty="0" smtClean="0"/>
              <a:t>5.Persentase </a:t>
            </a:r>
            <a:r>
              <a:rPr lang="en-US" sz="900" dirty="0" err="1" smtClean="0"/>
              <a:t>tenaga</a:t>
            </a:r>
            <a:r>
              <a:rPr lang="en-US" sz="900" dirty="0" smtClean="0"/>
              <a:t> </a:t>
            </a:r>
            <a:r>
              <a:rPr lang="en-US" sz="900" dirty="0" err="1" smtClean="0"/>
              <a:t>medis</a:t>
            </a:r>
            <a:r>
              <a:rPr lang="en-US" sz="900" dirty="0" smtClean="0"/>
              <a:t>, </a:t>
            </a:r>
            <a:r>
              <a:rPr lang="en-US" sz="900" dirty="0" err="1" smtClean="0"/>
              <a:t>Kep</a:t>
            </a:r>
            <a:r>
              <a:rPr lang="en-US" sz="900" dirty="0"/>
              <a:t> </a:t>
            </a:r>
            <a:r>
              <a:rPr lang="en-US" sz="900" dirty="0" smtClean="0"/>
              <a:t>&amp; </a:t>
            </a:r>
            <a:r>
              <a:rPr lang="en-US" sz="900" dirty="0" err="1" smtClean="0"/>
              <a:t>Penunjang</a:t>
            </a:r>
            <a:r>
              <a:rPr lang="en-US" sz="900" dirty="0" smtClean="0"/>
              <a:t> </a:t>
            </a:r>
            <a:r>
              <a:rPr lang="en-US" sz="900" dirty="0" err="1" smtClean="0"/>
              <a:t>medis</a:t>
            </a:r>
            <a:r>
              <a:rPr lang="en-US" sz="900" dirty="0" smtClean="0"/>
              <a:t>.</a:t>
            </a:r>
            <a:endParaRPr lang="en-US" sz="900" dirty="0"/>
          </a:p>
        </p:txBody>
      </p:sp>
      <p:sp>
        <p:nvSpPr>
          <p:cNvPr id="3" name="Right Arrow 2"/>
          <p:cNvSpPr/>
          <p:nvPr/>
        </p:nvSpPr>
        <p:spPr>
          <a:xfrm>
            <a:off x="7950530" y="1629902"/>
            <a:ext cx="261257" cy="4491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827723" y="132400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IK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39195" y="642602"/>
            <a:ext cx="6996500" cy="366425"/>
          </a:xfrm>
          <a:prstGeom prst="rect">
            <a:avLst/>
          </a:prstGeom>
          <a:noFill/>
        </p:spPr>
        <p:txBody>
          <a:bodyPr wrap="square" lIns="89684" tIns="44842" rIns="89684" bIns="44842" rtlCol="0">
            <a:spAutoFit/>
          </a:bodyPr>
          <a:lstStyle/>
          <a:p>
            <a:r>
              <a:rPr lang="id-ID" dirty="0" smtClean="0"/>
              <a:t>CASCADING I, RSUD DR.ACHMAD MOCHTAR BUKITTINGGI</a:t>
            </a:r>
            <a:endParaRPr lang="id-ID" dirty="0"/>
          </a:p>
        </p:txBody>
      </p:sp>
      <p:pic>
        <p:nvPicPr>
          <p:cNvPr id="8" name="Picture 2" descr="LOGO SUMBAR PRO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201" y="452727"/>
            <a:ext cx="598684" cy="776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LOGO RSA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9383" y="486851"/>
            <a:ext cx="560009" cy="738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1032885" y="2227758"/>
            <a:ext cx="4187095" cy="229059"/>
          </a:xfrm>
          <a:prstGeom prst="rect">
            <a:avLst/>
          </a:prstGeom>
          <a:solidFill>
            <a:srgbClr val="ED7D31"/>
          </a:solidFill>
        </p:spPr>
        <p:txBody>
          <a:bodyPr wrap="square" lIns="89684" tIns="44842" rIns="89684" bIns="44842" rtlCol="0">
            <a:spAutoFit/>
          </a:bodyPr>
          <a:lstStyle/>
          <a:p>
            <a:pPr algn="ctr"/>
            <a:r>
              <a:rPr lang="id-ID" sz="900" dirty="0" smtClean="0">
                <a:solidFill>
                  <a:schemeClr val="bg1"/>
                </a:solidFill>
              </a:rPr>
              <a:t>Meningkatnya pelayanan  </a:t>
            </a:r>
            <a:r>
              <a:rPr lang="en-US" sz="900" dirty="0" err="1" smtClean="0">
                <a:solidFill>
                  <a:schemeClr val="bg1"/>
                </a:solidFill>
              </a:rPr>
              <a:t>Penunjang</a:t>
            </a:r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Medis</a:t>
            </a:r>
            <a:endParaRPr lang="id-ID" sz="9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52784" y="2227758"/>
            <a:ext cx="3178407" cy="229059"/>
          </a:xfrm>
          <a:prstGeom prst="rect">
            <a:avLst/>
          </a:prstGeom>
          <a:solidFill>
            <a:srgbClr val="ED7D31"/>
          </a:solidFill>
        </p:spPr>
        <p:txBody>
          <a:bodyPr wrap="square" lIns="89684" tIns="44842" rIns="89684" bIns="44842" rtlCol="0">
            <a:spAutoFit/>
          </a:bodyPr>
          <a:lstStyle/>
          <a:p>
            <a:pPr algn="ctr"/>
            <a:r>
              <a:rPr lang="en-US" sz="900" dirty="0" err="1" smtClean="0">
                <a:solidFill>
                  <a:schemeClr val="bg1"/>
                </a:solidFill>
              </a:rPr>
              <a:t>Meningkatnya</a:t>
            </a:r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Pelayanan</a:t>
            </a:r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Penunjang</a:t>
            </a:r>
            <a:r>
              <a:rPr lang="en-US" sz="900" dirty="0" smtClean="0">
                <a:solidFill>
                  <a:schemeClr val="bg1"/>
                </a:solidFill>
              </a:rPr>
              <a:t> Non </a:t>
            </a:r>
            <a:r>
              <a:rPr lang="en-US" sz="900" dirty="0" err="1" smtClean="0">
                <a:solidFill>
                  <a:schemeClr val="bg1"/>
                </a:solidFill>
              </a:rPr>
              <a:t>Medis</a:t>
            </a:r>
            <a:endParaRPr lang="id-ID" sz="9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53013" y="2894925"/>
            <a:ext cx="3190054" cy="22905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89684" tIns="44842" rIns="89684" bIns="44842" rtlCol="0">
            <a:spAutoFit/>
          </a:bodyPr>
          <a:lstStyle/>
          <a:p>
            <a:pPr algn="ctr"/>
            <a:r>
              <a:rPr lang="id-ID" sz="900" dirty="0" smtClean="0">
                <a:solidFill>
                  <a:schemeClr val="bg1"/>
                </a:solidFill>
              </a:rPr>
              <a:t>Meingkatnya  Pelayanan Gizi Pasien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023074" y="2456817"/>
            <a:ext cx="4185030" cy="2290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9684" tIns="44842" rIns="89684" bIns="44842" rtlCol="0">
            <a:spAutoFit/>
          </a:bodyPr>
          <a:lstStyle/>
          <a:p>
            <a:pPr algn="ctr"/>
            <a:r>
              <a:rPr lang="en-US" sz="900" dirty="0" err="1" smtClean="0">
                <a:latin typeface="+mj-lt"/>
              </a:rPr>
              <a:t>Indeks</a:t>
            </a:r>
            <a:r>
              <a:rPr lang="en-US" sz="900" dirty="0" smtClean="0">
                <a:latin typeface="+mj-lt"/>
              </a:rPr>
              <a:t>  </a:t>
            </a:r>
            <a:r>
              <a:rPr lang="en-US" sz="900" dirty="0" err="1" smtClean="0">
                <a:latin typeface="+mj-lt"/>
              </a:rPr>
              <a:t>Kepuasan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Pasien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Terhadap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Pelayanan</a:t>
            </a:r>
            <a:r>
              <a:rPr lang="en-US" sz="900" dirty="0" smtClean="0">
                <a:latin typeface="+mj-lt"/>
              </a:rPr>
              <a:t>  </a:t>
            </a:r>
            <a:r>
              <a:rPr lang="en-US" sz="900" dirty="0" err="1" smtClean="0">
                <a:latin typeface="+mj-lt"/>
              </a:rPr>
              <a:t>Penunjang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Medis</a:t>
            </a:r>
            <a:r>
              <a:rPr lang="en-US" sz="900" dirty="0" smtClean="0">
                <a:latin typeface="+mj-lt"/>
              </a:rPr>
              <a:t> </a:t>
            </a:r>
            <a:endParaRPr lang="id-ID" sz="900" dirty="0" smtClean="0"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464659" y="2430629"/>
            <a:ext cx="3160777" cy="3675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9684" tIns="44842" rIns="89684" bIns="44842" rtlCol="0">
            <a:spAutoFit/>
          </a:bodyPr>
          <a:lstStyle/>
          <a:p>
            <a:r>
              <a:rPr lang="en-US" sz="900" dirty="0" err="1" smtClean="0">
                <a:latin typeface="+mj-lt"/>
              </a:rPr>
              <a:t>Indesk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Kepuasan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Pasien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terhadap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pelayanan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Penunjang</a:t>
            </a:r>
            <a:r>
              <a:rPr lang="en-US" sz="900" dirty="0" smtClean="0">
                <a:latin typeface="+mj-lt"/>
              </a:rPr>
              <a:t> Non </a:t>
            </a:r>
            <a:r>
              <a:rPr lang="en-US" sz="900" dirty="0" err="1" smtClean="0">
                <a:latin typeface="+mj-lt"/>
              </a:rPr>
              <a:t>Medis</a:t>
            </a:r>
            <a:r>
              <a:rPr lang="en-US" sz="900" dirty="0">
                <a:latin typeface="+mj-lt"/>
              </a:rPr>
              <a:t>.</a:t>
            </a:r>
            <a:endParaRPr lang="id-ID" sz="900" dirty="0" smtClean="0"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33544" y="5007680"/>
            <a:ext cx="4174560" cy="3675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9684" tIns="44842" rIns="89684" bIns="44842" rtlCol="0">
            <a:spAutoFit/>
          </a:bodyPr>
          <a:lstStyle/>
          <a:p>
            <a:pPr marL="88751" indent="-88751">
              <a:buAutoNum type="arabicPeriod"/>
            </a:pPr>
            <a:r>
              <a:rPr lang="en-US" sz="900" dirty="0" err="1" smtClean="0">
                <a:latin typeface="+mj-lt"/>
              </a:rPr>
              <a:t>Kejadian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i="1" dirty="0" smtClean="0">
                <a:latin typeface="+mj-lt"/>
              </a:rPr>
              <a:t>Drop out </a:t>
            </a:r>
            <a:r>
              <a:rPr lang="en-US" sz="900" dirty="0" err="1" smtClean="0">
                <a:latin typeface="+mj-lt"/>
              </a:rPr>
              <a:t>pasien</a:t>
            </a:r>
            <a:r>
              <a:rPr lang="en-US" sz="900" dirty="0" smtClean="0">
                <a:latin typeface="+mj-lt"/>
              </a:rPr>
              <a:t> Rehab </a:t>
            </a:r>
            <a:r>
              <a:rPr lang="en-US" sz="900" dirty="0" err="1" smtClean="0">
                <a:latin typeface="+mj-lt"/>
              </a:rPr>
              <a:t>Medik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u="sng" dirty="0" smtClean="0">
                <a:latin typeface="+mj-lt"/>
              </a:rPr>
              <a:t>&lt; </a:t>
            </a:r>
            <a:r>
              <a:rPr lang="en-US" sz="900" dirty="0" smtClean="0">
                <a:latin typeface="+mj-lt"/>
              </a:rPr>
              <a:t>50%</a:t>
            </a:r>
          </a:p>
          <a:p>
            <a:pPr marL="88751" indent="-88751">
              <a:buAutoNum type="arabicPeriod"/>
            </a:pPr>
            <a:r>
              <a:rPr lang="en-US" sz="900" dirty="0" err="1" smtClean="0">
                <a:latin typeface="+mj-lt"/>
              </a:rPr>
              <a:t>Tidak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adanya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kesalahan</a:t>
            </a:r>
            <a:r>
              <a:rPr lang="en-US" sz="900" dirty="0" smtClean="0">
                <a:latin typeface="+mj-lt"/>
              </a:rPr>
              <a:t>  </a:t>
            </a:r>
            <a:r>
              <a:rPr lang="en-US" sz="900" dirty="0" err="1" smtClean="0">
                <a:latin typeface="+mj-lt"/>
              </a:rPr>
              <a:t>tindakan</a:t>
            </a:r>
            <a:r>
              <a:rPr lang="en-US" sz="900" dirty="0" smtClean="0">
                <a:latin typeface="+mj-lt"/>
              </a:rPr>
              <a:t> rehab </a:t>
            </a:r>
            <a:r>
              <a:rPr lang="en-US" sz="900" dirty="0" err="1" smtClean="0">
                <a:latin typeface="+mj-lt"/>
              </a:rPr>
              <a:t>medik</a:t>
            </a:r>
            <a:r>
              <a:rPr lang="en-US" sz="900" dirty="0" smtClean="0">
                <a:latin typeface="+mj-lt"/>
              </a:rPr>
              <a:t>.</a:t>
            </a:r>
            <a:endParaRPr lang="id-ID" sz="900" dirty="0"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53013" y="3123984"/>
            <a:ext cx="3172424" cy="3675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9684" tIns="44842" rIns="89684" bIns="44842" rtlCol="0">
            <a:spAutoFit/>
          </a:bodyPr>
          <a:lstStyle/>
          <a:p>
            <a:pPr marL="224211" indent="-224211">
              <a:buAutoNum type="arabicPeriod"/>
            </a:pPr>
            <a:r>
              <a:rPr lang="en-US" sz="900" dirty="0" err="1" smtClean="0">
                <a:latin typeface="+mj-lt"/>
              </a:rPr>
              <a:t>Persentase</a:t>
            </a:r>
            <a:r>
              <a:rPr lang="en-US" sz="900" dirty="0" smtClean="0">
                <a:latin typeface="+mj-lt"/>
              </a:rPr>
              <a:t> </a:t>
            </a:r>
            <a:r>
              <a:rPr lang="id-ID" sz="900" dirty="0" smtClean="0">
                <a:latin typeface="+mj-lt"/>
              </a:rPr>
              <a:t>Kete</a:t>
            </a:r>
            <a:r>
              <a:rPr lang="en-US" sz="900" dirty="0" err="1" smtClean="0">
                <a:latin typeface="+mj-lt"/>
              </a:rPr>
              <a:t>patan</a:t>
            </a:r>
            <a:r>
              <a:rPr lang="en-US" sz="900" dirty="0" smtClean="0">
                <a:latin typeface="+mj-lt"/>
              </a:rPr>
              <a:t> </a:t>
            </a:r>
            <a:r>
              <a:rPr lang="id-ID" sz="900" dirty="0" smtClean="0">
                <a:latin typeface="+mj-lt"/>
              </a:rPr>
              <a:t> Waktu Pemberian Makan </a:t>
            </a:r>
            <a:r>
              <a:rPr lang="en-US" sz="900" u="sng" dirty="0" smtClean="0">
                <a:latin typeface="+mj-lt"/>
              </a:rPr>
              <a:t>&gt;</a:t>
            </a:r>
            <a:r>
              <a:rPr lang="en-US" sz="900" dirty="0" smtClean="0">
                <a:latin typeface="+mj-lt"/>
              </a:rPr>
              <a:t> 90%</a:t>
            </a:r>
            <a:endParaRPr lang="id-ID" sz="900" dirty="0" smtClean="0">
              <a:latin typeface="+mj-lt"/>
            </a:endParaRPr>
          </a:p>
          <a:p>
            <a:pPr marL="224211" indent="-224211">
              <a:buAutoNum type="arabicPeriod"/>
            </a:pPr>
            <a:r>
              <a:rPr lang="en-US" sz="900" dirty="0" err="1" smtClean="0">
                <a:latin typeface="+mj-lt"/>
              </a:rPr>
              <a:t>Persentase</a:t>
            </a:r>
            <a:r>
              <a:rPr lang="en-US" sz="900" dirty="0" smtClean="0">
                <a:latin typeface="+mj-lt"/>
              </a:rPr>
              <a:t>  </a:t>
            </a:r>
            <a:r>
              <a:rPr lang="en-US" sz="900" dirty="0" err="1" smtClean="0">
                <a:latin typeface="+mj-lt"/>
              </a:rPr>
              <a:t>kejadian</a:t>
            </a:r>
            <a:r>
              <a:rPr lang="en-US" sz="900" dirty="0" smtClean="0">
                <a:latin typeface="+mj-lt"/>
              </a:rPr>
              <a:t> </a:t>
            </a:r>
            <a:r>
              <a:rPr lang="id-ID" sz="900" dirty="0" smtClean="0">
                <a:latin typeface="+mj-lt"/>
              </a:rPr>
              <a:t>Kesalahan pemberian diet pasien </a:t>
            </a:r>
            <a:r>
              <a:rPr lang="en-US" sz="900" dirty="0" smtClean="0">
                <a:latin typeface="+mj-lt"/>
              </a:rPr>
              <a:t>0%</a:t>
            </a:r>
            <a:endParaRPr lang="id-ID" sz="900" dirty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85639" y="2223906"/>
            <a:ext cx="594043" cy="458032"/>
          </a:xfrm>
          <a:prstGeom prst="rect">
            <a:avLst/>
          </a:prstGeom>
          <a:solidFill>
            <a:srgbClr val="ED7D31"/>
          </a:solidFill>
        </p:spPr>
        <p:txBody>
          <a:bodyPr wrap="square" lIns="89684" tIns="44842" rIns="89684" bIns="44842" rtlCol="0">
            <a:spAutoFit/>
          </a:bodyPr>
          <a:lstStyle/>
          <a:p>
            <a:pPr algn="ctr"/>
            <a:r>
              <a:rPr lang="id-ID" sz="1200" b="1" dirty="0" smtClean="0">
                <a:solidFill>
                  <a:schemeClr val="bg1"/>
                </a:solidFill>
                <a:latin typeface="+mj-lt"/>
              </a:rPr>
              <a:t>Eselon III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73951" y="3185011"/>
            <a:ext cx="559321" cy="42749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89684" tIns="44842" rIns="89684" bIns="44842" rtlCol="0">
            <a:spAutoFit/>
          </a:bodyPr>
          <a:lstStyle/>
          <a:p>
            <a:pPr algn="ctr"/>
            <a:r>
              <a:rPr lang="id-ID" sz="1100" b="1" dirty="0" smtClean="0">
                <a:solidFill>
                  <a:schemeClr val="bg1"/>
                </a:solidFill>
                <a:latin typeface="+mj-lt"/>
              </a:rPr>
              <a:t>Eselon </a:t>
            </a:r>
            <a:r>
              <a:rPr lang="id-ID" sz="1000" b="1" dirty="0" smtClean="0">
                <a:solidFill>
                  <a:schemeClr val="bg1"/>
                </a:solidFill>
                <a:latin typeface="+mj-lt"/>
              </a:rPr>
              <a:t>IV</a:t>
            </a:r>
            <a:endParaRPr lang="id-ID" sz="11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>
            <a:off x="213484" y="2097908"/>
            <a:ext cx="7820049" cy="89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2984076" y="2097908"/>
            <a:ext cx="1" cy="1223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8024553" y="3797190"/>
            <a:ext cx="0" cy="390454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6200000" flipH="1">
            <a:off x="7976830" y="2163562"/>
            <a:ext cx="113403" cy="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030068" y="6159467"/>
            <a:ext cx="4178034" cy="22905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89684" tIns="44842" rIns="89684" bIns="44842" rtlCol="0">
            <a:spAutoFit/>
          </a:bodyPr>
          <a:lstStyle/>
          <a:p>
            <a:pPr algn="ctr"/>
            <a:r>
              <a:rPr lang="id-ID" sz="900" dirty="0" smtClean="0">
                <a:solidFill>
                  <a:schemeClr val="bg1"/>
                </a:solidFill>
              </a:rPr>
              <a:t>Me</a:t>
            </a:r>
            <a:r>
              <a:rPr lang="en-US" sz="900" dirty="0" smtClean="0">
                <a:solidFill>
                  <a:schemeClr val="bg1"/>
                </a:solidFill>
              </a:rPr>
              <a:t>n</a:t>
            </a:r>
            <a:r>
              <a:rPr lang="id-ID" sz="900" dirty="0" smtClean="0">
                <a:solidFill>
                  <a:schemeClr val="bg1"/>
                </a:solidFill>
              </a:rPr>
              <a:t>ingkatnya</a:t>
            </a:r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Pelayanan</a:t>
            </a:r>
            <a:r>
              <a:rPr lang="id-ID" sz="900" dirty="0" smtClean="0">
                <a:solidFill>
                  <a:schemeClr val="bg1"/>
                </a:solidFill>
              </a:rPr>
              <a:t>  </a:t>
            </a:r>
            <a:r>
              <a:rPr lang="en-US" sz="900" dirty="0" err="1" smtClean="0">
                <a:solidFill>
                  <a:schemeClr val="bg1"/>
                </a:solidFill>
              </a:rPr>
              <a:t>Fasilitas</a:t>
            </a:r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Medis</a:t>
            </a:r>
            <a:endParaRPr lang="id-ID" sz="900" dirty="0" smtClean="0">
              <a:solidFill>
                <a:schemeClr val="bg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464888" y="3580952"/>
            <a:ext cx="3172423" cy="22905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89684" tIns="44842" rIns="89684" bIns="44842" rtlCol="0">
            <a:spAutoFit/>
          </a:bodyPr>
          <a:lstStyle/>
          <a:p>
            <a:pPr algn="ctr"/>
            <a:r>
              <a:rPr lang="id-ID" sz="900" dirty="0" smtClean="0">
                <a:solidFill>
                  <a:schemeClr val="bg1"/>
                </a:solidFill>
              </a:rPr>
              <a:t>Meingkatnya  </a:t>
            </a:r>
            <a:r>
              <a:rPr lang="en-US" sz="900" dirty="0" err="1" smtClean="0">
                <a:solidFill>
                  <a:schemeClr val="bg1"/>
                </a:solidFill>
              </a:rPr>
              <a:t>Penyehatan</a:t>
            </a:r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Lingkungan</a:t>
            </a:r>
            <a:r>
              <a:rPr lang="en-US" sz="900" dirty="0" smtClean="0">
                <a:solidFill>
                  <a:schemeClr val="bg1"/>
                </a:solidFill>
              </a:rPr>
              <a:t> </a:t>
            </a:r>
            <a:endParaRPr lang="id-ID" sz="900" dirty="0" smtClean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467008" y="3818312"/>
            <a:ext cx="3158427" cy="6445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9684" tIns="44842" rIns="89684" bIns="44842" rtlCol="0">
            <a:spAutoFit/>
          </a:bodyPr>
          <a:lstStyle/>
          <a:p>
            <a:pPr marL="114300" indent="-114300">
              <a:buAutoNum type="arabicPeriod"/>
            </a:pPr>
            <a:r>
              <a:rPr lang="en-US" sz="900" dirty="0" err="1" smtClean="0">
                <a:latin typeface="+mj-lt"/>
              </a:rPr>
              <a:t>Persentase</a:t>
            </a:r>
            <a:r>
              <a:rPr lang="en-US" sz="900" dirty="0" smtClean="0">
                <a:latin typeface="+mj-lt"/>
              </a:rPr>
              <a:t>  </a:t>
            </a:r>
            <a:r>
              <a:rPr lang="en-US" sz="900" dirty="0" err="1" smtClean="0">
                <a:latin typeface="+mj-lt"/>
              </a:rPr>
              <a:t>baku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mutu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cair</a:t>
            </a:r>
            <a:r>
              <a:rPr lang="en-US" sz="900" dirty="0" smtClean="0">
                <a:latin typeface="+mj-lt"/>
              </a:rPr>
              <a:t>  BOD &lt; 30 mg/l COD &lt; 80 mg/l TSS &lt;30 mg/l </a:t>
            </a:r>
            <a:r>
              <a:rPr lang="en-US" sz="900" dirty="0" err="1" smtClean="0">
                <a:latin typeface="+mj-lt"/>
              </a:rPr>
              <a:t>Ph</a:t>
            </a:r>
            <a:r>
              <a:rPr lang="en-US" sz="900" dirty="0" smtClean="0">
                <a:latin typeface="+mj-lt"/>
              </a:rPr>
              <a:t> 6-9</a:t>
            </a:r>
            <a:endParaRPr lang="id-ID" sz="900" dirty="0" smtClean="0">
              <a:latin typeface="+mj-lt"/>
            </a:endParaRPr>
          </a:p>
          <a:p>
            <a:pPr marL="114300" indent="-114300">
              <a:buAutoNum type="arabicPeriod"/>
            </a:pPr>
            <a:r>
              <a:rPr lang="en-US" sz="900" dirty="0" smtClean="0">
                <a:latin typeface="+mj-lt"/>
              </a:rPr>
              <a:t>% </a:t>
            </a:r>
            <a:r>
              <a:rPr lang="en-US" sz="900" dirty="0" err="1" smtClean="0">
                <a:latin typeface="+mj-lt"/>
              </a:rPr>
              <a:t>Pengolahan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limbah</a:t>
            </a:r>
            <a:r>
              <a:rPr lang="en-US" sz="900" dirty="0" smtClean="0">
                <a:latin typeface="+mj-lt"/>
              </a:rPr>
              <a:t>  B3  : </a:t>
            </a:r>
            <a:r>
              <a:rPr lang="en-US" sz="900" dirty="0" err="1" smtClean="0">
                <a:latin typeface="+mj-lt"/>
              </a:rPr>
              <a:t>padat</a:t>
            </a:r>
            <a:r>
              <a:rPr lang="en-US" sz="900" dirty="0" smtClean="0">
                <a:latin typeface="+mj-lt"/>
              </a:rPr>
              <a:t>, </a:t>
            </a:r>
            <a:r>
              <a:rPr lang="en-US" sz="900" dirty="0" err="1" smtClean="0">
                <a:latin typeface="+mj-lt"/>
              </a:rPr>
              <a:t>cair</a:t>
            </a:r>
            <a:r>
              <a:rPr lang="en-US" sz="900" dirty="0" smtClean="0">
                <a:latin typeface="+mj-lt"/>
              </a:rPr>
              <a:t>, </a:t>
            </a:r>
            <a:r>
              <a:rPr lang="en-US" sz="900" dirty="0" err="1" smtClean="0">
                <a:latin typeface="+mj-lt"/>
              </a:rPr>
              <a:t>infeksius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sesuai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standar</a:t>
            </a:r>
            <a:r>
              <a:rPr lang="en-US" sz="900" dirty="0" smtClean="0">
                <a:latin typeface="+mj-lt"/>
              </a:rPr>
              <a:t>.</a:t>
            </a:r>
            <a:endParaRPr lang="id-ID" sz="900" dirty="0">
              <a:latin typeface="+mj-l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049294" y="2807949"/>
            <a:ext cx="4176624" cy="22905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89684" tIns="44842" rIns="89684" bIns="44842" rtlCol="0">
            <a:spAutoFit/>
          </a:bodyPr>
          <a:lstStyle/>
          <a:p>
            <a:pPr algn="ctr"/>
            <a:r>
              <a:rPr lang="id-ID" sz="900" dirty="0" smtClean="0">
                <a:solidFill>
                  <a:schemeClr val="bg1"/>
                </a:solidFill>
              </a:rPr>
              <a:t>Meningkatnya pelayanan  Labor  Klinik</a:t>
            </a:r>
            <a:endParaRPr lang="id-ID" sz="900" dirty="0">
              <a:solidFill>
                <a:schemeClr val="bg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031480" y="3037008"/>
            <a:ext cx="4176624" cy="4598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9684" tIns="44842" rIns="89684" bIns="44842" rtlCol="0">
            <a:spAutoFit/>
          </a:bodyPr>
          <a:lstStyle/>
          <a:p>
            <a:pPr marL="88751" indent="-88751">
              <a:buAutoNum type="arabicPeriod"/>
            </a:pPr>
            <a:r>
              <a:rPr lang="id-ID" sz="800" dirty="0" smtClean="0">
                <a:latin typeface="+mj-lt"/>
              </a:rPr>
              <a:t>Waktu tunggu  hasil Pemriksaan Labor  Klinik </a:t>
            </a:r>
            <a:r>
              <a:rPr lang="en-US" sz="800" dirty="0" smtClean="0">
                <a:latin typeface="+mj-lt"/>
              </a:rPr>
              <a:t>    </a:t>
            </a:r>
            <a:r>
              <a:rPr lang="id-ID" sz="800" dirty="0" smtClean="0">
                <a:latin typeface="+mj-lt"/>
              </a:rPr>
              <a:t>&lt; 2 jam.</a:t>
            </a:r>
          </a:p>
          <a:p>
            <a:pPr marL="88751" indent="-88751">
              <a:buAutoNum type="arabicPeriod"/>
            </a:pPr>
            <a:r>
              <a:rPr lang="id-ID" sz="800" dirty="0" smtClean="0">
                <a:latin typeface="+mj-lt"/>
              </a:rPr>
              <a:t>Akurasi hasil  pemeriksaan Intra Laboratorium</a:t>
            </a:r>
            <a:endParaRPr lang="en-US" sz="800" dirty="0" smtClean="0">
              <a:latin typeface="+mj-lt"/>
            </a:endParaRPr>
          </a:p>
          <a:p>
            <a:pPr marL="88751" indent="-88751">
              <a:buAutoNum type="arabicPeriod"/>
            </a:pPr>
            <a:r>
              <a:rPr lang="en-US" sz="800" dirty="0" err="1" smtClean="0">
                <a:latin typeface="+mj-lt"/>
              </a:rPr>
              <a:t>Pelaporan</a:t>
            </a:r>
            <a:r>
              <a:rPr lang="en-US" sz="800" dirty="0" smtClean="0">
                <a:latin typeface="+mj-lt"/>
              </a:rPr>
              <a:t>  </a:t>
            </a:r>
            <a:r>
              <a:rPr lang="en-US" sz="800" dirty="0" err="1" smtClean="0">
                <a:latin typeface="+mj-lt"/>
              </a:rPr>
              <a:t>Nilai</a:t>
            </a:r>
            <a:r>
              <a:rPr lang="en-US" sz="800" dirty="0" smtClean="0">
                <a:latin typeface="+mj-lt"/>
              </a:rPr>
              <a:t> </a:t>
            </a:r>
            <a:r>
              <a:rPr lang="en-US" sz="800" dirty="0" err="1" smtClean="0">
                <a:latin typeface="+mj-lt"/>
              </a:rPr>
              <a:t>Kritis</a:t>
            </a:r>
            <a:r>
              <a:rPr lang="en-US" sz="800" dirty="0" smtClean="0">
                <a:latin typeface="+mj-lt"/>
              </a:rPr>
              <a:t>  &lt;  20 </a:t>
            </a:r>
            <a:r>
              <a:rPr lang="en-US" sz="800" dirty="0" err="1" smtClean="0">
                <a:latin typeface="+mj-lt"/>
              </a:rPr>
              <a:t>menit</a:t>
            </a:r>
            <a:r>
              <a:rPr lang="en-US" sz="800" dirty="0" smtClean="0">
                <a:latin typeface="+mj-lt"/>
              </a:rPr>
              <a:t>.</a:t>
            </a:r>
            <a:endParaRPr lang="id-ID" sz="800" dirty="0" smtClean="0">
              <a:latin typeface="+mj-l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024479" y="4233811"/>
            <a:ext cx="4195499" cy="22905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89684" tIns="44842" rIns="89684" bIns="44842" rtlCol="0">
            <a:spAutoFit/>
          </a:bodyPr>
          <a:lstStyle/>
          <a:p>
            <a:pPr algn="ctr"/>
            <a:r>
              <a:rPr lang="id-ID" sz="900" dirty="0" smtClean="0">
                <a:solidFill>
                  <a:schemeClr val="bg1"/>
                </a:solidFill>
              </a:rPr>
              <a:t>Meningkatnya Pelayanan</a:t>
            </a:r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id-ID" sz="900" dirty="0" smtClean="0">
                <a:solidFill>
                  <a:schemeClr val="bg1"/>
                </a:solidFill>
              </a:rPr>
              <a:t>Radiologi</a:t>
            </a:r>
            <a:endParaRPr lang="id-ID" sz="900" dirty="0">
              <a:solidFill>
                <a:schemeClr val="bg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023073" y="4463756"/>
            <a:ext cx="4185029" cy="2290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9684" tIns="44842" rIns="89684" bIns="44842" rtlCol="0">
            <a:spAutoFit/>
          </a:bodyPr>
          <a:lstStyle/>
          <a:p>
            <a:pPr marL="88751" indent="-88751">
              <a:buAutoNum type="arabicPeriod"/>
            </a:pPr>
            <a:r>
              <a:rPr lang="id-ID" sz="900" dirty="0" smtClean="0">
                <a:latin typeface="+mj-lt"/>
              </a:rPr>
              <a:t>Waktu tunggu pelayanan Radiologi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Reguler</a:t>
            </a:r>
            <a:r>
              <a:rPr lang="en-US" sz="900" dirty="0" smtClean="0">
                <a:latin typeface="+mj-lt"/>
              </a:rPr>
              <a:t> </a:t>
            </a:r>
            <a:r>
              <a:rPr lang="id-ID" sz="900" dirty="0" smtClean="0">
                <a:latin typeface="+mj-lt"/>
              </a:rPr>
              <a:t> </a:t>
            </a:r>
            <a:r>
              <a:rPr lang="en-US" sz="900" u="sng" dirty="0" err="1" smtClean="0">
                <a:latin typeface="+mj-lt"/>
              </a:rPr>
              <a:t>kurang</a:t>
            </a:r>
            <a:r>
              <a:rPr lang="en-US" sz="900" u="sng" dirty="0" smtClean="0">
                <a:latin typeface="+mj-lt"/>
              </a:rPr>
              <a:t> </a:t>
            </a:r>
            <a:r>
              <a:rPr lang="en-US" sz="900" u="sng" dirty="0" err="1" smtClean="0">
                <a:latin typeface="+mj-lt"/>
              </a:rPr>
              <a:t>dari</a:t>
            </a:r>
            <a:r>
              <a:rPr lang="en-US" sz="900" u="sng" dirty="0" smtClean="0">
                <a:latin typeface="+mj-lt"/>
              </a:rPr>
              <a:t>      </a:t>
            </a:r>
            <a:r>
              <a:rPr lang="id-ID" sz="900" dirty="0" smtClean="0">
                <a:latin typeface="+mj-lt"/>
              </a:rPr>
              <a:t> 3 jam.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026544" y="3580783"/>
            <a:ext cx="4193435" cy="22905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89684" tIns="44842" rIns="89684" bIns="44842" rtlCol="0">
            <a:spAutoFit/>
          </a:bodyPr>
          <a:lstStyle/>
          <a:p>
            <a:pPr algn="ctr"/>
            <a:r>
              <a:rPr lang="id-ID" sz="900" dirty="0" smtClean="0">
                <a:solidFill>
                  <a:schemeClr val="bg1"/>
                </a:solidFill>
              </a:rPr>
              <a:t>Meningkatnya PelayananLabor   PA</a:t>
            </a:r>
            <a:endParaRPr lang="id-ID" sz="900" dirty="0">
              <a:solidFill>
                <a:schemeClr val="bg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014673" y="3797190"/>
            <a:ext cx="4193430" cy="3675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9684" tIns="44842" rIns="89684" bIns="44842" rtlCol="0">
            <a:spAutoFit/>
          </a:bodyPr>
          <a:lstStyle/>
          <a:p>
            <a:pPr marL="88751" indent="-88751">
              <a:buAutoNum type="arabicPeriod"/>
            </a:pPr>
            <a:r>
              <a:rPr lang="id-ID" sz="900" dirty="0" smtClean="0">
                <a:latin typeface="+mj-lt"/>
              </a:rPr>
              <a:t>Waktu tunggu hasil  diagnosa PA  </a:t>
            </a:r>
            <a:r>
              <a:rPr lang="en-US" sz="900" dirty="0" err="1" smtClean="0">
                <a:latin typeface="+mj-lt"/>
              </a:rPr>
              <a:t>Sitologi</a:t>
            </a:r>
            <a:r>
              <a:rPr lang="en-US" sz="900" dirty="0" smtClean="0">
                <a:latin typeface="+mj-lt"/>
              </a:rPr>
              <a:t> </a:t>
            </a:r>
            <a:r>
              <a:rPr lang="id-ID" sz="900" dirty="0" smtClean="0">
                <a:latin typeface="+mj-lt"/>
              </a:rPr>
              <a:t>maximal  3 hari.</a:t>
            </a:r>
          </a:p>
          <a:p>
            <a:pPr marL="88751" indent="-88751">
              <a:buAutoNum type="arabicPeriod"/>
            </a:pPr>
            <a:r>
              <a:rPr lang="id-ID" sz="900" dirty="0" smtClean="0">
                <a:latin typeface="+mj-lt"/>
              </a:rPr>
              <a:t>Waktu tunggu hasil  diagnosa </a:t>
            </a:r>
            <a:r>
              <a:rPr lang="en-US" sz="900" dirty="0" err="1" smtClean="0">
                <a:latin typeface="+mj-lt"/>
              </a:rPr>
              <a:t>Histo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Patologi</a:t>
            </a:r>
            <a:r>
              <a:rPr lang="en-US" sz="900" dirty="0" smtClean="0">
                <a:latin typeface="+mj-lt"/>
              </a:rPr>
              <a:t> </a:t>
            </a:r>
            <a:r>
              <a:rPr lang="id-ID" sz="900" dirty="0" smtClean="0">
                <a:latin typeface="+mj-lt"/>
              </a:rPr>
              <a:t>maksimal 7 hari.</a:t>
            </a:r>
            <a:endParaRPr lang="en-US" sz="900" dirty="0" smtClean="0">
              <a:latin typeface="+mj-lt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031480" y="4778621"/>
            <a:ext cx="4176622" cy="22905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89684" tIns="44842" rIns="89684" bIns="44842" rtlCol="0">
            <a:spAutoFit/>
          </a:bodyPr>
          <a:lstStyle/>
          <a:p>
            <a:pPr algn="ctr"/>
            <a:r>
              <a:rPr lang="id-ID" sz="900" dirty="0" smtClean="0">
                <a:solidFill>
                  <a:schemeClr val="bg1"/>
                </a:solidFill>
              </a:rPr>
              <a:t>Meningkatnya Pelayanan</a:t>
            </a:r>
            <a:r>
              <a:rPr lang="en-US" sz="900" dirty="0" smtClean="0">
                <a:solidFill>
                  <a:schemeClr val="bg1"/>
                </a:solidFill>
              </a:rPr>
              <a:t>  </a:t>
            </a:r>
            <a:r>
              <a:rPr lang="id-ID" sz="900" dirty="0" smtClean="0">
                <a:solidFill>
                  <a:schemeClr val="bg1"/>
                </a:solidFill>
              </a:rPr>
              <a:t>Rehabilitasi Medis</a:t>
            </a:r>
            <a:endParaRPr lang="id-ID" sz="900" dirty="0">
              <a:solidFill>
                <a:schemeClr val="bg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033544" y="5444913"/>
            <a:ext cx="4174560" cy="22905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89684" tIns="44842" rIns="89684" bIns="44842" rtlCol="0">
            <a:spAutoFit/>
          </a:bodyPr>
          <a:lstStyle/>
          <a:p>
            <a:pPr algn="ctr"/>
            <a:r>
              <a:rPr lang="id-ID" sz="900" dirty="0" smtClean="0">
                <a:solidFill>
                  <a:schemeClr val="bg1"/>
                </a:solidFill>
              </a:rPr>
              <a:t>Meningkatnya Pelayanan</a:t>
            </a:r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id-ID" sz="900" dirty="0" smtClean="0">
                <a:solidFill>
                  <a:schemeClr val="bg1"/>
                </a:solidFill>
              </a:rPr>
              <a:t>Kefarmasian</a:t>
            </a:r>
            <a:endParaRPr lang="id-ID" sz="900" dirty="0">
              <a:solidFill>
                <a:schemeClr val="bg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023072" y="5653606"/>
            <a:ext cx="4185031" cy="4752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9684" tIns="44842" rIns="89684" bIns="44842" rtlCol="0">
            <a:spAutoFit/>
          </a:bodyPr>
          <a:lstStyle/>
          <a:p>
            <a:pPr marL="88751" indent="-88751">
              <a:buAutoNum type="arabicPeriod"/>
            </a:pPr>
            <a:r>
              <a:rPr lang="id-ID" sz="800" dirty="0" smtClean="0">
                <a:latin typeface="+mj-lt"/>
              </a:rPr>
              <a:t>Waktu tunggu pelayanan Obat Jadi &lt; </a:t>
            </a:r>
            <a:r>
              <a:rPr lang="en-US" sz="800" dirty="0" smtClean="0">
                <a:latin typeface="+mj-lt"/>
              </a:rPr>
              <a:t>30</a:t>
            </a:r>
            <a:r>
              <a:rPr lang="id-ID" sz="800" dirty="0" smtClean="0">
                <a:latin typeface="+mj-lt"/>
              </a:rPr>
              <a:t> </a:t>
            </a:r>
            <a:r>
              <a:rPr lang="en-US" sz="800" dirty="0" err="1" smtClean="0">
                <a:latin typeface="+mj-lt"/>
              </a:rPr>
              <a:t>menit</a:t>
            </a:r>
            <a:r>
              <a:rPr lang="en-US" sz="800" dirty="0">
                <a:latin typeface="+mj-lt"/>
              </a:rPr>
              <a:t> </a:t>
            </a:r>
            <a:r>
              <a:rPr lang="en-US" sz="800" dirty="0" smtClean="0">
                <a:latin typeface="+mj-lt"/>
              </a:rPr>
              <a:t> &amp;</a:t>
            </a:r>
            <a:r>
              <a:rPr lang="id-ID" sz="800" dirty="0" smtClean="0">
                <a:latin typeface="+mj-lt"/>
              </a:rPr>
              <a:t>Obat racikan &lt; </a:t>
            </a:r>
            <a:r>
              <a:rPr lang="en-US" sz="800" dirty="0" smtClean="0">
                <a:latin typeface="+mj-lt"/>
              </a:rPr>
              <a:t>60</a:t>
            </a:r>
            <a:r>
              <a:rPr lang="id-ID" sz="800" dirty="0" smtClean="0">
                <a:latin typeface="+mj-lt"/>
              </a:rPr>
              <a:t> </a:t>
            </a:r>
            <a:r>
              <a:rPr lang="en-US" sz="800" dirty="0" err="1" smtClean="0">
                <a:latin typeface="+mj-lt"/>
              </a:rPr>
              <a:t>menit</a:t>
            </a:r>
            <a:endParaRPr lang="en-US" sz="800" dirty="0" smtClean="0">
              <a:latin typeface="+mj-lt"/>
            </a:endParaRPr>
          </a:p>
          <a:p>
            <a:pPr marL="88751" indent="-88751">
              <a:buAutoNum type="arabicPeriod"/>
            </a:pPr>
            <a:r>
              <a:rPr lang="en-US" sz="800" dirty="0" err="1" smtClean="0">
                <a:latin typeface="+mj-lt"/>
              </a:rPr>
              <a:t>Persentase</a:t>
            </a:r>
            <a:r>
              <a:rPr lang="en-US" sz="800" dirty="0" smtClean="0">
                <a:latin typeface="+mj-lt"/>
              </a:rPr>
              <a:t> </a:t>
            </a:r>
            <a:r>
              <a:rPr lang="en-US" sz="800" dirty="0" err="1" smtClean="0">
                <a:latin typeface="+mj-lt"/>
              </a:rPr>
              <a:t>kejadian</a:t>
            </a:r>
            <a:r>
              <a:rPr lang="en-US" sz="800" dirty="0" smtClean="0">
                <a:latin typeface="+mj-lt"/>
              </a:rPr>
              <a:t> </a:t>
            </a:r>
            <a:r>
              <a:rPr lang="en-US" sz="800" dirty="0" err="1" smtClean="0">
                <a:latin typeface="+mj-lt"/>
              </a:rPr>
              <a:t>kesesalahan</a:t>
            </a:r>
            <a:r>
              <a:rPr lang="en-US" sz="800" dirty="0" smtClean="0">
                <a:latin typeface="+mj-lt"/>
              </a:rPr>
              <a:t> </a:t>
            </a:r>
            <a:r>
              <a:rPr lang="en-US" sz="800" dirty="0" err="1" smtClean="0">
                <a:latin typeface="+mj-lt"/>
              </a:rPr>
              <a:t>pemberian</a:t>
            </a:r>
            <a:r>
              <a:rPr lang="en-US" sz="800" dirty="0" smtClean="0">
                <a:latin typeface="+mj-lt"/>
              </a:rPr>
              <a:t> </a:t>
            </a:r>
            <a:r>
              <a:rPr lang="en-US" sz="800" dirty="0" err="1" smtClean="0">
                <a:latin typeface="+mj-lt"/>
              </a:rPr>
              <a:t>obat</a:t>
            </a:r>
            <a:r>
              <a:rPr lang="en-US" sz="800" dirty="0" smtClean="0">
                <a:latin typeface="+mj-lt"/>
              </a:rPr>
              <a:t>.</a:t>
            </a:r>
          </a:p>
          <a:p>
            <a:pPr marL="88751" indent="-88751">
              <a:buAutoNum type="arabicPeriod"/>
            </a:pPr>
            <a:r>
              <a:rPr lang="en-US" sz="800" dirty="0" err="1" smtClean="0">
                <a:latin typeface="+mj-lt"/>
              </a:rPr>
              <a:t>Persentase</a:t>
            </a:r>
            <a:r>
              <a:rPr lang="en-US" sz="800" dirty="0" smtClean="0">
                <a:latin typeface="+mj-lt"/>
              </a:rPr>
              <a:t> </a:t>
            </a:r>
            <a:r>
              <a:rPr lang="en-US" sz="800" dirty="0" err="1" smtClean="0">
                <a:latin typeface="+mj-lt"/>
              </a:rPr>
              <a:t>penulisan</a:t>
            </a:r>
            <a:r>
              <a:rPr lang="en-US" sz="800" dirty="0" smtClean="0">
                <a:latin typeface="+mj-lt"/>
              </a:rPr>
              <a:t> </a:t>
            </a:r>
            <a:r>
              <a:rPr lang="en-US" sz="800" dirty="0" err="1" smtClean="0">
                <a:latin typeface="+mj-lt"/>
              </a:rPr>
              <a:t>resep</a:t>
            </a:r>
            <a:r>
              <a:rPr lang="en-US" sz="800" dirty="0" smtClean="0">
                <a:latin typeface="+mj-lt"/>
              </a:rPr>
              <a:t> </a:t>
            </a:r>
            <a:r>
              <a:rPr lang="en-US" sz="800" dirty="0" err="1" smtClean="0">
                <a:latin typeface="+mj-lt"/>
              </a:rPr>
              <a:t>sesai</a:t>
            </a:r>
            <a:r>
              <a:rPr lang="en-US" sz="800" dirty="0" smtClean="0">
                <a:latin typeface="+mj-lt"/>
              </a:rPr>
              <a:t> </a:t>
            </a:r>
            <a:r>
              <a:rPr lang="en-US" sz="800" dirty="0" err="1" smtClean="0">
                <a:latin typeface="+mj-lt"/>
              </a:rPr>
              <a:t>formularium</a:t>
            </a:r>
            <a:r>
              <a:rPr lang="en-US" sz="900" dirty="0" smtClean="0">
                <a:latin typeface="+mj-lt"/>
              </a:rPr>
              <a:t>.</a:t>
            </a:r>
            <a:endParaRPr lang="id-ID" sz="900" dirty="0" smtClean="0">
              <a:latin typeface="+mj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030068" y="6372233"/>
            <a:ext cx="4178036" cy="3675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9684" tIns="44842" rIns="89684" bIns="44842" rtlCol="0">
            <a:spAutoFit/>
          </a:bodyPr>
          <a:lstStyle/>
          <a:p>
            <a:pPr marL="114300" indent="-114300">
              <a:buAutoNum type="arabicPeriod"/>
            </a:pPr>
            <a:r>
              <a:rPr lang="en-US" sz="900" dirty="0" err="1" smtClean="0">
                <a:latin typeface="+mj-lt"/>
              </a:rPr>
              <a:t>Waktu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tanggap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kerusakan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alat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medis</a:t>
            </a:r>
            <a:r>
              <a:rPr lang="en-US" sz="900" dirty="0" smtClean="0">
                <a:latin typeface="+mj-lt"/>
              </a:rPr>
              <a:t> &lt; 5  </a:t>
            </a:r>
            <a:r>
              <a:rPr lang="en-US" sz="900" dirty="0" err="1" smtClean="0">
                <a:latin typeface="+mj-lt"/>
              </a:rPr>
              <a:t>menit</a:t>
            </a:r>
            <a:r>
              <a:rPr lang="en-US" sz="900" dirty="0" smtClean="0">
                <a:latin typeface="+mj-lt"/>
              </a:rPr>
              <a:t>.</a:t>
            </a:r>
            <a:endParaRPr lang="id-ID" sz="900" dirty="0" smtClean="0">
              <a:latin typeface="+mj-lt"/>
            </a:endParaRPr>
          </a:p>
          <a:p>
            <a:pPr marL="114300" indent="-114300">
              <a:buAutoNum type="arabicPeriod"/>
            </a:pPr>
            <a:r>
              <a:rPr lang="en-US" sz="900" dirty="0" err="1" smtClean="0">
                <a:latin typeface="+mj-lt"/>
              </a:rPr>
              <a:t>Ketepatan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waktu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kalibrasi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Alat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Medis</a:t>
            </a:r>
            <a:r>
              <a:rPr lang="en-US" sz="900" dirty="0" smtClean="0">
                <a:latin typeface="+mj-lt"/>
              </a:rPr>
              <a:t> 100%</a:t>
            </a:r>
            <a:endParaRPr lang="id-ID" sz="900" dirty="0">
              <a:latin typeface="+mj-lt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464887" y="4549562"/>
            <a:ext cx="3190056" cy="22905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89684" tIns="44842" rIns="89684" bIns="44842" rtlCol="0">
            <a:spAutoFit/>
          </a:bodyPr>
          <a:lstStyle/>
          <a:p>
            <a:pPr algn="ctr"/>
            <a:r>
              <a:rPr lang="id-ID" sz="900" dirty="0" smtClean="0">
                <a:solidFill>
                  <a:schemeClr val="bg1"/>
                </a:solidFill>
              </a:rPr>
              <a:t>Meingkatnya  </a:t>
            </a:r>
            <a:r>
              <a:rPr lang="en-US" sz="900" dirty="0" err="1" smtClean="0">
                <a:solidFill>
                  <a:schemeClr val="bg1"/>
                </a:solidFill>
              </a:rPr>
              <a:t>Pelayanan</a:t>
            </a:r>
            <a:r>
              <a:rPr lang="en-US" sz="900" dirty="0" smtClean="0">
                <a:solidFill>
                  <a:schemeClr val="bg1"/>
                </a:solidFill>
              </a:rPr>
              <a:t> CSSD </a:t>
            </a:r>
            <a:r>
              <a:rPr lang="en-US" sz="900" dirty="0" err="1" smtClean="0">
                <a:solidFill>
                  <a:schemeClr val="bg1"/>
                </a:solidFill>
              </a:rPr>
              <a:t>dan</a:t>
            </a:r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Loundry</a:t>
            </a:r>
            <a:endParaRPr lang="id-ID" sz="900" dirty="0" smtClean="0">
              <a:solidFill>
                <a:schemeClr val="bg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470643" y="4778621"/>
            <a:ext cx="3172424" cy="5060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9684" tIns="44842" rIns="89684" bIns="44842" rtlCol="0">
            <a:spAutoFit/>
          </a:bodyPr>
          <a:lstStyle/>
          <a:p>
            <a:pPr marL="224211" indent="-224211">
              <a:buAutoNum type="arabicPeriod"/>
            </a:pPr>
            <a:r>
              <a:rPr lang="en-US" sz="900" dirty="0" err="1" smtClean="0">
                <a:latin typeface="+mj-lt"/>
              </a:rPr>
              <a:t>Persentae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ketepatan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waktu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penyediaan</a:t>
            </a:r>
            <a:r>
              <a:rPr lang="en-US" sz="900" dirty="0" smtClean="0">
                <a:latin typeface="+mj-lt"/>
              </a:rPr>
              <a:t> linen </a:t>
            </a:r>
            <a:r>
              <a:rPr lang="en-US" sz="900" dirty="0" err="1" smtClean="0">
                <a:latin typeface="+mj-lt"/>
              </a:rPr>
              <a:t>untuk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ruang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rawat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inap</a:t>
            </a:r>
            <a:r>
              <a:rPr lang="en-US" sz="900" dirty="0" smtClean="0">
                <a:latin typeface="+mj-lt"/>
              </a:rPr>
              <a:t>.</a:t>
            </a:r>
            <a:endParaRPr lang="id-ID" sz="900" dirty="0" smtClean="0">
              <a:latin typeface="+mj-lt"/>
            </a:endParaRPr>
          </a:p>
          <a:p>
            <a:pPr marL="224211" indent="-224211">
              <a:buAutoNum type="arabicPeriod"/>
            </a:pPr>
            <a:r>
              <a:rPr lang="en-US" sz="900" dirty="0" err="1" smtClean="0">
                <a:latin typeface="+mj-lt"/>
              </a:rPr>
              <a:t>Persentase</a:t>
            </a:r>
            <a:r>
              <a:rPr lang="en-US" sz="900" dirty="0">
                <a:latin typeface="+mj-lt"/>
              </a:rPr>
              <a:t> 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kejadian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kehilangan</a:t>
            </a:r>
            <a:r>
              <a:rPr lang="en-US" sz="900" dirty="0" smtClean="0">
                <a:latin typeface="+mj-lt"/>
              </a:rPr>
              <a:t>  linen</a:t>
            </a:r>
            <a:endParaRPr lang="id-ID" sz="900" dirty="0">
              <a:latin typeface="+mj-lt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470643" y="5357868"/>
            <a:ext cx="3154791" cy="22905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89684" tIns="44842" rIns="89684" bIns="44842" rtlCol="0">
            <a:spAutoFit/>
          </a:bodyPr>
          <a:lstStyle/>
          <a:p>
            <a:pPr algn="ctr"/>
            <a:r>
              <a:rPr lang="id-ID" sz="900" dirty="0" smtClean="0">
                <a:solidFill>
                  <a:schemeClr val="bg1"/>
                </a:solidFill>
              </a:rPr>
              <a:t>Me</a:t>
            </a:r>
            <a:r>
              <a:rPr lang="en-US" sz="900" dirty="0" smtClean="0">
                <a:solidFill>
                  <a:schemeClr val="bg1"/>
                </a:solidFill>
              </a:rPr>
              <a:t>n</a:t>
            </a:r>
            <a:r>
              <a:rPr lang="id-ID" sz="900" dirty="0" smtClean="0">
                <a:solidFill>
                  <a:schemeClr val="bg1"/>
                </a:solidFill>
              </a:rPr>
              <a:t>ingkatnya</a:t>
            </a:r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Pelayanan</a:t>
            </a:r>
            <a:r>
              <a:rPr lang="id-ID" sz="900" dirty="0" smtClean="0">
                <a:solidFill>
                  <a:schemeClr val="bg1"/>
                </a:solidFill>
              </a:rPr>
              <a:t>  </a:t>
            </a:r>
            <a:r>
              <a:rPr lang="en-US" sz="900" dirty="0" err="1" smtClean="0">
                <a:solidFill>
                  <a:schemeClr val="bg1"/>
                </a:solidFill>
              </a:rPr>
              <a:t>Fasilitas</a:t>
            </a:r>
            <a:r>
              <a:rPr lang="en-US" sz="900" dirty="0" smtClean="0">
                <a:solidFill>
                  <a:schemeClr val="bg1"/>
                </a:solidFill>
              </a:rPr>
              <a:t> Non </a:t>
            </a:r>
            <a:r>
              <a:rPr lang="en-US" sz="900" dirty="0" err="1" smtClean="0">
                <a:solidFill>
                  <a:schemeClr val="bg1"/>
                </a:solidFill>
              </a:rPr>
              <a:t>Medis</a:t>
            </a:r>
            <a:endParaRPr lang="id-ID" sz="900" dirty="0" smtClean="0">
              <a:solidFill>
                <a:schemeClr val="bg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470643" y="5641841"/>
            <a:ext cx="3154794" cy="2290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9684" tIns="44842" rIns="89684" bIns="44842" rtlCol="0">
            <a:spAutoFit/>
          </a:bodyPr>
          <a:lstStyle/>
          <a:p>
            <a:pPr marL="114300" indent="-114300">
              <a:buAutoNum type="arabicPeriod"/>
            </a:pPr>
            <a:r>
              <a:rPr lang="en-US" sz="900" dirty="0" err="1" smtClean="0">
                <a:latin typeface="+mj-lt"/>
              </a:rPr>
              <a:t>Waktu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tanggap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kerusakan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Alat</a:t>
            </a:r>
            <a:r>
              <a:rPr lang="en-US" sz="900" dirty="0" smtClean="0">
                <a:latin typeface="+mj-lt"/>
              </a:rPr>
              <a:t> Non </a:t>
            </a:r>
            <a:r>
              <a:rPr lang="en-US" sz="900" dirty="0" err="1" smtClean="0">
                <a:latin typeface="+mj-lt"/>
              </a:rPr>
              <a:t>medis</a:t>
            </a:r>
            <a:r>
              <a:rPr lang="en-US" sz="900" dirty="0" smtClean="0">
                <a:latin typeface="+mj-lt"/>
              </a:rPr>
              <a:t> &lt; 5  </a:t>
            </a:r>
            <a:r>
              <a:rPr lang="en-US" sz="900" dirty="0" err="1" smtClean="0">
                <a:latin typeface="+mj-lt"/>
              </a:rPr>
              <a:t>menit</a:t>
            </a:r>
            <a:r>
              <a:rPr lang="en-US" sz="900" dirty="0" smtClean="0">
                <a:latin typeface="+mj-lt"/>
              </a:rPr>
              <a:t>.</a:t>
            </a:r>
            <a:endParaRPr lang="id-ID" sz="900" dirty="0" smtClean="0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ight Arrow 26"/>
          <p:cNvSpPr/>
          <p:nvPr/>
        </p:nvSpPr>
        <p:spPr>
          <a:xfrm>
            <a:off x="4816215" y="333034"/>
            <a:ext cx="660047" cy="560003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684" tIns="44842" rIns="89684" bIns="44842" rtlCol="0" anchor="ctr"/>
          <a:lstStyle/>
          <a:p>
            <a:pPr algn="ctr"/>
            <a:endParaRPr lang="id-ID"/>
          </a:p>
        </p:txBody>
      </p:sp>
      <p:pic>
        <p:nvPicPr>
          <p:cNvPr id="8" name="Picture 2" descr="LOGO SUMBAR PRO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4588" y="1"/>
            <a:ext cx="598684" cy="534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LOGO RSA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81818" y="-95946"/>
            <a:ext cx="560009" cy="738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180482" y="610767"/>
            <a:ext cx="546258" cy="39833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89684" tIns="44842" rIns="89684" bIns="44842" rtlCol="0">
            <a:spAutoFit/>
          </a:bodyPr>
          <a:lstStyle/>
          <a:p>
            <a:pPr algn="ctr"/>
            <a:r>
              <a:rPr lang="id-ID" sz="1000" b="1" dirty="0" smtClean="0">
                <a:solidFill>
                  <a:schemeClr val="bg1"/>
                </a:solidFill>
                <a:latin typeface="+mj-lt"/>
              </a:rPr>
              <a:t>Eselon II</a:t>
            </a:r>
            <a:endParaRPr lang="id-ID" sz="1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3272" y="607681"/>
            <a:ext cx="1684154" cy="275226"/>
          </a:xfrm>
          <a:prstGeom prst="rect">
            <a:avLst/>
          </a:prstGeom>
          <a:noFill/>
        </p:spPr>
        <p:txBody>
          <a:bodyPr wrap="square" lIns="89684" tIns="44842" rIns="89684" bIns="44842" rtlCol="0">
            <a:spAutoFit/>
          </a:bodyPr>
          <a:lstStyle/>
          <a:p>
            <a:r>
              <a:rPr lang="id-ID" sz="1200" b="1" dirty="0" smtClean="0">
                <a:latin typeface="+mj-lt"/>
              </a:rPr>
              <a:t>S</a:t>
            </a:r>
            <a:r>
              <a:rPr lang="en-US" sz="1200" b="1" dirty="0" err="1" smtClean="0">
                <a:latin typeface="+mj-lt"/>
              </a:rPr>
              <a:t>asaran</a:t>
            </a:r>
            <a:r>
              <a:rPr lang="en-US" sz="1200" b="1" dirty="0" smtClean="0">
                <a:latin typeface="+mj-lt"/>
              </a:rPr>
              <a:t> </a:t>
            </a:r>
            <a:r>
              <a:rPr lang="id-ID" sz="1200" b="1" dirty="0" smtClean="0">
                <a:latin typeface="+mj-lt"/>
              </a:rPr>
              <a:t>S</a:t>
            </a:r>
            <a:r>
              <a:rPr lang="en-US" sz="1200" b="1" dirty="0" err="1" smtClean="0">
                <a:latin typeface="+mj-lt"/>
              </a:rPr>
              <a:t>trategis</a:t>
            </a:r>
            <a:r>
              <a:rPr lang="en-US" sz="1200" b="1" dirty="0" smtClean="0">
                <a:latin typeface="+mj-lt"/>
              </a:rPr>
              <a:t> 2</a:t>
            </a:r>
            <a:endParaRPr lang="id-ID" sz="1200" b="1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98172" y="383090"/>
            <a:ext cx="2200158" cy="45989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89684" tIns="44842" rIns="89684" bIns="44842" rtlCol="0">
            <a:spAutoFit/>
          </a:bodyPr>
          <a:lstStyle/>
          <a:p>
            <a:pPr algn="ctr"/>
            <a:r>
              <a:rPr lang="en-US" sz="1200" b="1" dirty="0" err="1" smtClean="0">
                <a:solidFill>
                  <a:schemeClr val="bg1"/>
                </a:solidFill>
                <a:latin typeface="+mj-lt"/>
              </a:rPr>
              <a:t>Meningkatnya</a:t>
            </a:r>
            <a:r>
              <a:rPr lang="en-US" sz="12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200" b="1" dirty="0" err="1" smtClean="0">
                <a:solidFill>
                  <a:schemeClr val="bg1"/>
                </a:solidFill>
                <a:latin typeface="+mj-lt"/>
              </a:rPr>
              <a:t>Kualitas</a:t>
            </a:r>
            <a:r>
              <a:rPr lang="en-US" sz="1200" b="1" dirty="0" smtClean="0">
                <a:solidFill>
                  <a:schemeClr val="bg1"/>
                </a:solidFill>
                <a:latin typeface="+mj-lt"/>
              </a:rPr>
              <a:t>  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+mj-lt"/>
              </a:rPr>
              <a:t>RS </a:t>
            </a:r>
            <a:r>
              <a:rPr lang="en-US" sz="1200" b="1" dirty="0" err="1" smtClean="0">
                <a:solidFill>
                  <a:schemeClr val="bg1"/>
                </a:solidFill>
                <a:latin typeface="+mj-lt"/>
              </a:rPr>
              <a:t>Pendidikan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47923" y="350043"/>
            <a:ext cx="1485107" cy="4598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lIns="89684" tIns="44842" rIns="89684" bIns="44842" rtlCol="0">
            <a:spAutoFit/>
          </a:bodyPr>
          <a:lstStyle/>
          <a:p>
            <a:pPr algn="ctr"/>
            <a:r>
              <a:rPr lang="en-US" sz="1200" dirty="0" smtClean="0">
                <a:latin typeface="+mj-lt"/>
              </a:rPr>
              <a:t>Tingkat </a:t>
            </a:r>
            <a:r>
              <a:rPr lang="en-US" sz="1200" dirty="0" err="1" smtClean="0">
                <a:latin typeface="+mj-lt"/>
              </a:rPr>
              <a:t>Akreditasi</a:t>
            </a:r>
            <a:r>
              <a:rPr lang="en-US" sz="1200" dirty="0" smtClean="0">
                <a:latin typeface="+mj-lt"/>
              </a:rPr>
              <a:t> </a:t>
            </a:r>
          </a:p>
          <a:p>
            <a:pPr algn="ctr"/>
            <a:r>
              <a:rPr lang="en-US" sz="1200" dirty="0" smtClean="0">
                <a:latin typeface="+mj-lt"/>
              </a:rPr>
              <a:t>RS </a:t>
            </a:r>
            <a:r>
              <a:rPr lang="en-US" sz="1200" dirty="0" err="1" smtClean="0">
                <a:latin typeface="+mj-lt"/>
              </a:rPr>
              <a:t>Pendidikan</a:t>
            </a:r>
            <a:endParaRPr lang="id-ID" sz="1200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10674" y="1984194"/>
            <a:ext cx="2441144" cy="367559"/>
          </a:xfrm>
          <a:prstGeom prst="rect">
            <a:avLst/>
          </a:prstGeom>
          <a:solidFill>
            <a:srgbClr val="ED7D31"/>
          </a:solidFill>
        </p:spPr>
        <p:txBody>
          <a:bodyPr wrap="square" lIns="89684" tIns="44842" rIns="89684" bIns="44842" rtlCol="0">
            <a:spAutoFit/>
          </a:bodyPr>
          <a:lstStyle/>
          <a:p>
            <a:pPr algn="ctr"/>
            <a:r>
              <a:rPr lang="en-US" sz="900" dirty="0" err="1" smtClean="0">
                <a:solidFill>
                  <a:schemeClr val="bg1"/>
                </a:solidFill>
              </a:rPr>
              <a:t>Meningkatnya</a:t>
            </a:r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Pemenuhan</a:t>
            </a:r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Standar</a:t>
            </a:r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Akrediasi</a:t>
            </a:r>
            <a:r>
              <a:rPr lang="en-US" sz="900" dirty="0" smtClean="0">
                <a:solidFill>
                  <a:schemeClr val="bg1"/>
                </a:solidFill>
              </a:rPr>
              <a:t> RS </a:t>
            </a:r>
            <a:r>
              <a:rPr lang="en-US" sz="900" dirty="0" err="1" smtClean="0">
                <a:solidFill>
                  <a:schemeClr val="bg1"/>
                </a:solidFill>
              </a:rPr>
              <a:t>Pendidikan</a:t>
            </a:r>
            <a:endParaRPr lang="id-ID" sz="9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16030" y="1999284"/>
            <a:ext cx="2051304" cy="367559"/>
          </a:xfrm>
          <a:prstGeom prst="rect">
            <a:avLst/>
          </a:prstGeom>
          <a:solidFill>
            <a:srgbClr val="ED7D31"/>
          </a:solidFill>
        </p:spPr>
        <p:txBody>
          <a:bodyPr wrap="square" lIns="89684" tIns="44842" rIns="89684" bIns="44842" rtlCol="0">
            <a:spAutoFit/>
          </a:bodyPr>
          <a:lstStyle/>
          <a:p>
            <a:pPr algn="ctr"/>
            <a:r>
              <a:rPr lang="en-US" sz="900" dirty="0" err="1" smtClean="0">
                <a:solidFill>
                  <a:schemeClr val="bg1"/>
                </a:solidFill>
              </a:rPr>
              <a:t>Meningkatnya</a:t>
            </a:r>
            <a:r>
              <a:rPr lang="en-US" sz="900" dirty="0" smtClean="0">
                <a:solidFill>
                  <a:schemeClr val="bg1"/>
                </a:solidFill>
              </a:rPr>
              <a:t> SDM </a:t>
            </a:r>
            <a:r>
              <a:rPr lang="en-US" sz="900" dirty="0" err="1" smtClean="0">
                <a:solidFill>
                  <a:schemeClr val="bg1"/>
                </a:solidFill>
              </a:rPr>
              <a:t>Terlatih</a:t>
            </a:r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Sesuai</a:t>
            </a:r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Kompetensinya</a:t>
            </a:r>
            <a:r>
              <a:rPr lang="en-US" sz="900" dirty="0" smtClean="0">
                <a:solidFill>
                  <a:schemeClr val="bg1"/>
                </a:solidFill>
              </a:rPr>
              <a:t>.</a:t>
            </a:r>
            <a:endParaRPr lang="id-ID" sz="9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13560" y="477905"/>
            <a:ext cx="770056" cy="259551"/>
          </a:xfrm>
          <a:prstGeom prst="rect">
            <a:avLst/>
          </a:prstGeom>
          <a:noFill/>
        </p:spPr>
        <p:txBody>
          <a:bodyPr wrap="square" lIns="89684" tIns="44842" rIns="89684" bIns="44842" rtlCol="0">
            <a:spAutoFit/>
          </a:bodyPr>
          <a:lstStyle/>
          <a:p>
            <a:r>
              <a:rPr lang="id-ID" sz="1100" dirty="0" smtClean="0">
                <a:solidFill>
                  <a:schemeClr val="bg1"/>
                </a:solidFill>
              </a:rPr>
              <a:t>Indikator</a:t>
            </a:r>
            <a:endParaRPr lang="id-ID" sz="11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23074" y="2359704"/>
            <a:ext cx="2429799" cy="3675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9684" tIns="44842" rIns="89684" bIns="44842" rtlCol="0">
            <a:spAutoFit/>
          </a:bodyPr>
          <a:lstStyle/>
          <a:p>
            <a:r>
              <a:rPr lang="en-US" sz="900" dirty="0" err="1" smtClean="0">
                <a:latin typeface="+mj-lt"/>
              </a:rPr>
              <a:t>Persentase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Pemeuhan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Standar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Akreditasi</a:t>
            </a:r>
            <a:r>
              <a:rPr lang="en-US" sz="900" dirty="0" smtClean="0">
                <a:latin typeface="+mj-lt"/>
              </a:rPr>
              <a:t> </a:t>
            </a:r>
          </a:p>
          <a:p>
            <a:r>
              <a:rPr lang="en-US" sz="900" dirty="0" smtClean="0">
                <a:latin typeface="+mj-lt"/>
              </a:rPr>
              <a:t>RS </a:t>
            </a:r>
            <a:r>
              <a:rPr lang="en-US" sz="900" dirty="0" err="1" smtClean="0">
                <a:latin typeface="+mj-lt"/>
              </a:rPr>
              <a:t>Pedidikan</a:t>
            </a:r>
            <a:r>
              <a:rPr lang="en-US" sz="900" dirty="0" smtClean="0">
                <a:latin typeface="+mj-lt"/>
              </a:rPr>
              <a:t>.</a:t>
            </a:r>
            <a:endParaRPr lang="id-ID" sz="900" dirty="0"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712767" y="2358892"/>
            <a:ext cx="2042020" cy="3675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9684" tIns="44842" rIns="89684" bIns="44842" rtlCol="0">
            <a:spAutoFit/>
          </a:bodyPr>
          <a:lstStyle/>
          <a:p>
            <a:r>
              <a:rPr lang="en-US" sz="900" dirty="0" err="1" smtClean="0">
                <a:latin typeface="+mj-lt"/>
              </a:rPr>
              <a:t>Persentase</a:t>
            </a:r>
            <a:r>
              <a:rPr lang="en-US" sz="900" dirty="0" smtClean="0">
                <a:latin typeface="+mj-lt"/>
              </a:rPr>
              <a:t>  SDM </a:t>
            </a:r>
            <a:r>
              <a:rPr lang="en-US" sz="900" dirty="0" err="1" smtClean="0">
                <a:latin typeface="+mj-lt"/>
              </a:rPr>
              <a:t>Terlatih</a:t>
            </a:r>
            <a:r>
              <a:rPr lang="en-US" sz="900" dirty="0" smtClean="0">
                <a:latin typeface="+mj-lt"/>
              </a:rPr>
              <a:t>  </a:t>
            </a:r>
            <a:r>
              <a:rPr lang="en-US" sz="900" dirty="0" err="1" smtClean="0">
                <a:latin typeface="+mj-lt"/>
              </a:rPr>
              <a:t>sesuai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kompetensinya</a:t>
            </a:r>
            <a:r>
              <a:rPr lang="en-US" sz="900" dirty="0" smtClean="0">
                <a:latin typeface="+mj-lt"/>
              </a:rPr>
              <a:t>.</a:t>
            </a:r>
            <a:endParaRPr lang="id-ID" sz="900" dirty="0"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010828" y="2906425"/>
            <a:ext cx="2440990" cy="33678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89684" tIns="44842" rIns="89684" bIns="44842" rtlCol="0">
            <a:spAutoFit/>
          </a:bodyPr>
          <a:lstStyle/>
          <a:p>
            <a:pPr algn="ctr"/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Meningkatnya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Pemenuhan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Sarana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 &amp; </a:t>
            </a:r>
          </a:p>
          <a:p>
            <a:pPr algn="ctr"/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Prasarana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 RS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Pendidikan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.</a:t>
            </a:r>
            <a:endParaRPr lang="id-ID" sz="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06675" y="1585392"/>
            <a:ext cx="594043" cy="458032"/>
          </a:xfrm>
          <a:prstGeom prst="rect">
            <a:avLst/>
          </a:prstGeom>
          <a:solidFill>
            <a:srgbClr val="ED7D31"/>
          </a:solidFill>
        </p:spPr>
        <p:txBody>
          <a:bodyPr wrap="square" lIns="89684" tIns="44842" rIns="89684" bIns="44842" rtlCol="0">
            <a:spAutoFit/>
          </a:bodyPr>
          <a:lstStyle/>
          <a:p>
            <a:pPr algn="ctr"/>
            <a:r>
              <a:rPr lang="id-ID" sz="1200" b="1" dirty="0" smtClean="0">
                <a:solidFill>
                  <a:schemeClr val="bg1"/>
                </a:solidFill>
                <a:latin typeface="+mj-lt"/>
              </a:rPr>
              <a:t>Eselon III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73951" y="3185011"/>
            <a:ext cx="559321" cy="42749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89684" tIns="44842" rIns="89684" bIns="44842" rtlCol="0">
            <a:spAutoFit/>
          </a:bodyPr>
          <a:lstStyle/>
          <a:p>
            <a:pPr algn="ctr"/>
            <a:r>
              <a:rPr lang="id-ID" sz="1100" b="1" dirty="0" smtClean="0">
                <a:solidFill>
                  <a:schemeClr val="bg1"/>
                </a:solidFill>
                <a:latin typeface="+mj-lt"/>
              </a:rPr>
              <a:t>Eselon </a:t>
            </a:r>
            <a:r>
              <a:rPr lang="id-ID" sz="1000" b="1" dirty="0" smtClean="0">
                <a:solidFill>
                  <a:schemeClr val="bg1"/>
                </a:solidFill>
                <a:latin typeface="+mj-lt"/>
              </a:rPr>
              <a:t>IV</a:t>
            </a:r>
            <a:endParaRPr lang="id-ID" sz="1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730514" y="2906425"/>
            <a:ext cx="2051303" cy="33678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89684" tIns="44842" rIns="89684" bIns="44842" rtlCol="0">
            <a:spAutoFit/>
          </a:bodyPr>
          <a:lstStyle/>
          <a:p>
            <a:pPr marL="88900" indent="-88900"/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Meningkatnya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Pelatihan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SDM RS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sesuai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kompetensinya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.</a:t>
            </a:r>
            <a:endParaRPr lang="id-ID" sz="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87320" y="3669802"/>
            <a:ext cx="2464498" cy="33678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89684" tIns="44842" rIns="89684" bIns="44842" rtlCol="0">
            <a:spAutoFit/>
          </a:bodyPr>
          <a:lstStyle/>
          <a:p>
            <a:pPr marL="88900" indent="-88900" algn="ctr"/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Meningkatnya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Monitoring 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dan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Evaluasi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Pemenuhan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Standar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RS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Pendidikan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.</a:t>
            </a:r>
            <a:endParaRPr lang="id-ID" sz="8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>
            <a:off x="1991528" y="1818943"/>
            <a:ext cx="29371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3570677" y="1615806"/>
            <a:ext cx="3712" cy="2031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16200000" flipH="1">
            <a:off x="4834206" y="1907786"/>
            <a:ext cx="187871" cy="1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187014" y="2101114"/>
            <a:ext cx="8305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 rot="16200000" flipH="1">
            <a:off x="1918830" y="1891562"/>
            <a:ext cx="158762" cy="44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010674" y="3236489"/>
            <a:ext cx="2429799" cy="3675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9684" tIns="44842" rIns="89684" bIns="44842" rtlCol="0">
            <a:spAutoFit/>
          </a:bodyPr>
          <a:lstStyle/>
          <a:p>
            <a:r>
              <a:rPr lang="en-US" sz="900" dirty="0" err="1" smtClean="0">
                <a:latin typeface="+mj-lt"/>
              </a:rPr>
              <a:t>Persentase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Pemeuhan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Sarana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dan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Prasarana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sesuai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standar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Akreditasi</a:t>
            </a:r>
            <a:r>
              <a:rPr lang="en-US" sz="900" dirty="0" smtClean="0">
                <a:latin typeface="+mj-lt"/>
              </a:rPr>
              <a:t> RS </a:t>
            </a:r>
            <a:r>
              <a:rPr lang="en-US" sz="900" dirty="0" err="1" smtClean="0">
                <a:latin typeface="+mj-lt"/>
              </a:rPr>
              <a:t>Pendidikan</a:t>
            </a:r>
            <a:endParaRPr lang="id-ID" sz="900" dirty="0"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81819" y="3990330"/>
            <a:ext cx="2458654" cy="3675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9684" tIns="44842" rIns="89684" bIns="44842" rtlCol="0">
            <a:spAutoFit/>
          </a:bodyPr>
          <a:lstStyle/>
          <a:p>
            <a:r>
              <a:rPr lang="en-US" sz="900" dirty="0" err="1" smtClean="0">
                <a:latin typeface="+mj-lt"/>
              </a:rPr>
              <a:t>Persentase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Pemeuhan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Sarana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dan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Prasarana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sesuai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standar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Akreditasi</a:t>
            </a:r>
            <a:r>
              <a:rPr lang="en-US" sz="900" dirty="0" smtClean="0">
                <a:latin typeface="+mj-lt"/>
              </a:rPr>
              <a:t> RS </a:t>
            </a:r>
            <a:r>
              <a:rPr lang="en-US" sz="900" dirty="0" err="1" smtClean="0">
                <a:latin typeface="+mj-lt"/>
              </a:rPr>
              <a:t>Pendidikan</a:t>
            </a:r>
            <a:endParaRPr lang="id-ID" sz="900" dirty="0"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730514" y="3245256"/>
            <a:ext cx="2042020" cy="3675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9684" tIns="44842" rIns="89684" bIns="44842" rtlCol="0">
            <a:spAutoFit/>
          </a:bodyPr>
          <a:lstStyle/>
          <a:p>
            <a:r>
              <a:rPr lang="en-US" sz="900" dirty="0" err="1" smtClean="0">
                <a:latin typeface="+mj-lt"/>
              </a:rPr>
              <a:t>Jumlah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Pelatihan</a:t>
            </a:r>
            <a:r>
              <a:rPr lang="en-US" sz="900" dirty="0" smtClean="0">
                <a:latin typeface="+mj-lt"/>
              </a:rPr>
              <a:t> SDM RS  yang </a:t>
            </a:r>
            <a:r>
              <a:rPr lang="en-US" sz="900" dirty="0" err="1" smtClean="0">
                <a:latin typeface="+mj-lt"/>
              </a:rPr>
              <a:t>sesuai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kompetensinya</a:t>
            </a:r>
            <a:r>
              <a:rPr lang="en-US" sz="900" dirty="0" smtClean="0">
                <a:latin typeface="+mj-lt"/>
              </a:rPr>
              <a:t>.</a:t>
            </a:r>
            <a:endParaRPr lang="id-ID" sz="900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04063" y="1219003"/>
            <a:ext cx="2594267" cy="367559"/>
          </a:xfrm>
          <a:prstGeom prst="rect">
            <a:avLst/>
          </a:prstGeom>
          <a:solidFill>
            <a:srgbClr val="ED7D31"/>
          </a:solidFill>
        </p:spPr>
        <p:txBody>
          <a:bodyPr wrap="square" lIns="89684" tIns="44842" rIns="89684" bIns="44842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900" dirty="0" err="1" smtClean="0">
                <a:solidFill>
                  <a:schemeClr val="bg1"/>
                </a:solidFill>
              </a:rPr>
              <a:t>Meningkatnya</a:t>
            </a:r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Kualitas</a:t>
            </a:r>
            <a:r>
              <a:rPr lang="en-US" sz="900" dirty="0" smtClean="0">
                <a:solidFill>
                  <a:schemeClr val="bg1"/>
                </a:solidFill>
              </a:rPr>
              <a:t>  SDM RS.</a:t>
            </a:r>
          </a:p>
          <a:p>
            <a:pPr marL="228600" indent="-228600">
              <a:buAutoNum type="arabicPeriod"/>
            </a:pPr>
            <a:r>
              <a:rPr lang="en-US" sz="900" dirty="0" err="1" smtClean="0">
                <a:solidFill>
                  <a:schemeClr val="bg1"/>
                </a:solidFill>
              </a:rPr>
              <a:t>Meningkatnya</a:t>
            </a:r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Kerjasama</a:t>
            </a:r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Pendidikan</a:t>
            </a:r>
            <a:r>
              <a:rPr lang="en-US" sz="900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37018" y="1009103"/>
            <a:ext cx="3485408" cy="58477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800" dirty="0" err="1" smtClean="0"/>
              <a:t>Persentase</a:t>
            </a:r>
            <a:r>
              <a:rPr lang="en-US" sz="800" dirty="0" smtClean="0"/>
              <a:t> </a:t>
            </a:r>
            <a:r>
              <a:rPr lang="en-US" sz="800" dirty="0" err="1" smtClean="0"/>
              <a:t>peningkatan</a:t>
            </a:r>
            <a:r>
              <a:rPr lang="en-US" sz="800" dirty="0" smtClean="0"/>
              <a:t> </a:t>
            </a:r>
            <a:r>
              <a:rPr lang="en-US" sz="800" dirty="0" err="1" smtClean="0"/>
              <a:t>Kapasitas</a:t>
            </a:r>
            <a:r>
              <a:rPr lang="en-US" sz="800" dirty="0" smtClean="0"/>
              <a:t> SDM,</a:t>
            </a:r>
          </a:p>
          <a:p>
            <a:pPr marL="228600" indent="-228600">
              <a:buAutoNum type="arabicPeriod"/>
            </a:pPr>
            <a:r>
              <a:rPr lang="en-US" sz="800" dirty="0" err="1" smtClean="0"/>
              <a:t>Persentase</a:t>
            </a:r>
            <a:r>
              <a:rPr lang="en-US" sz="800" dirty="0" smtClean="0"/>
              <a:t> </a:t>
            </a:r>
            <a:r>
              <a:rPr lang="en-US" sz="800" dirty="0" err="1" smtClean="0"/>
              <a:t>terpahuinya</a:t>
            </a:r>
            <a:r>
              <a:rPr lang="en-US" sz="800" dirty="0" smtClean="0"/>
              <a:t> </a:t>
            </a:r>
            <a:r>
              <a:rPr lang="en-US" sz="800" dirty="0" err="1" smtClean="0"/>
              <a:t>standar</a:t>
            </a:r>
            <a:r>
              <a:rPr lang="en-US" sz="800" dirty="0" smtClean="0"/>
              <a:t> RS </a:t>
            </a:r>
            <a:r>
              <a:rPr lang="en-US" sz="800" dirty="0" err="1" smtClean="0"/>
              <a:t>Pendidikan</a:t>
            </a:r>
            <a:r>
              <a:rPr lang="en-US" sz="800" dirty="0" smtClean="0"/>
              <a:t>.</a:t>
            </a:r>
          </a:p>
          <a:p>
            <a:pPr marL="228600" indent="-228600">
              <a:buAutoNum type="arabicPeriod"/>
            </a:pPr>
            <a:r>
              <a:rPr lang="en-US" sz="800" dirty="0" err="1" smtClean="0"/>
              <a:t>Persentase</a:t>
            </a:r>
            <a:r>
              <a:rPr lang="en-US" sz="800" dirty="0" smtClean="0"/>
              <a:t> </a:t>
            </a:r>
            <a:r>
              <a:rPr lang="en-US" sz="800" dirty="0" err="1" smtClean="0"/>
              <a:t>kerjasama</a:t>
            </a:r>
            <a:r>
              <a:rPr lang="en-US" sz="800" dirty="0" smtClean="0"/>
              <a:t> </a:t>
            </a:r>
            <a:r>
              <a:rPr lang="en-US" sz="800" dirty="0" err="1" smtClean="0"/>
              <a:t>pendidikan</a:t>
            </a:r>
            <a:r>
              <a:rPr lang="en-US" sz="800" dirty="0" smtClean="0"/>
              <a:t> </a:t>
            </a:r>
            <a:r>
              <a:rPr lang="en-US" sz="800" dirty="0" err="1" smtClean="0"/>
              <a:t>dengan</a:t>
            </a:r>
            <a:r>
              <a:rPr lang="en-US" sz="800" dirty="0" smtClean="0"/>
              <a:t> </a:t>
            </a:r>
            <a:r>
              <a:rPr lang="en-US" sz="800" dirty="0" err="1" smtClean="0"/>
              <a:t>institusi</a:t>
            </a:r>
            <a:r>
              <a:rPr lang="en-US" sz="800" dirty="0" smtClean="0"/>
              <a:t> </a:t>
            </a:r>
            <a:r>
              <a:rPr lang="en-US" sz="800" dirty="0" err="1" smtClean="0"/>
              <a:t>pendidikan</a:t>
            </a:r>
            <a:r>
              <a:rPr lang="en-US" sz="800" dirty="0" smtClean="0"/>
              <a:t> yang </a:t>
            </a:r>
            <a:r>
              <a:rPr lang="en-US" sz="800" dirty="0" err="1" smtClean="0"/>
              <a:t>berjalan</a:t>
            </a:r>
            <a:r>
              <a:rPr lang="en-US" sz="800" dirty="0" smtClean="0"/>
              <a:t> </a:t>
            </a:r>
            <a:r>
              <a:rPr lang="en-US" sz="800" dirty="0" err="1" smtClean="0"/>
              <a:t>lancar</a:t>
            </a:r>
            <a:r>
              <a:rPr lang="en-US" sz="800" dirty="0" smtClean="0"/>
              <a:t>.</a:t>
            </a:r>
          </a:p>
        </p:txBody>
      </p:sp>
      <p:sp>
        <p:nvSpPr>
          <p:cNvPr id="34" name="Right Arrow 33"/>
          <p:cNvSpPr/>
          <p:nvPr/>
        </p:nvSpPr>
        <p:spPr>
          <a:xfrm>
            <a:off x="4620217" y="1144973"/>
            <a:ext cx="660047" cy="560003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684" tIns="44842" rIns="89684" bIns="44842" rtlCol="0" anchor="ctr"/>
          <a:lstStyle/>
          <a:p>
            <a:pPr algn="ctr"/>
            <a:endParaRPr lang="id-ID"/>
          </a:p>
        </p:txBody>
      </p:sp>
      <p:sp>
        <p:nvSpPr>
          <p:cNvPr id="35" name="TextBox 34"/>
          <p:cNvSpPr txBox="1"/>
          <p:nvPr/>
        </p:nvSpPr>
        <p:spPr>
          <a:xfrm>
            <a:off x="4620217" y="1273006"/>
            <a:ext cx="770056" cy="259551"/>
          </a:xfrm>
          <a:prstGeom prst="rect">
            <a:avLst/>
          </a:prstGeom>
          <a:noFill/>
        </p:spPr>
        <p:txBody>
          <a:bodyPr wrap="square" lIns="89684" tIns="44842" rIns="89684" bIns="44842" rtlCol="0">
            <a:spAutoFit/>
          </a:bodyPr>
          <a:lstStyle/>
          <a:p>
            <a:r>
              <a:rPr lang="id-ID" sz="1100" dirty="0" smtClean="0">
                <a:solidFill>
                  <a:schemeClr val="bg1"/>
                </a:solidFill>
              </a:rPr>
              <a:t>Indikator</a:t>
            </a:r>
            <a:endParaRPr lang="id-ID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497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ight Arrow 26"/>
          <p:cNvSpPr/>
          <p:nvPr/>
        </p:nvSpPr>
        <p:spPr>
          <a:xfrm>
            <a:off x="4697463" y="510116"/>
            <a:ext cx="660047" cy="560003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684" tIns="44842" rIns="89684" bIns="44842" rtlCol="0" anchor="ctr"/>
          <a:lstStyle/>
          <a:p>
            <a:pPr algn="ctr"/>
            <a:endParaRPr lang="id-ID"/>
          </a:p>
        </p:txBody>
      </p:sp>
      <p:sp>
        <p:nvSpPr>
          <p:cNvPr id="6" name="TextBox 5"/>
          <p:cNvSpPr txBox="1"/>
          <p:nvPr/>
        </p:nvSpPr>
        <p:spPr>
          <a:xfrm>
            <a:off x="1848476" y="81032"/>
            <a:ext cx="6996500" cy="366425"/>
          </a:xfrm>
          <a:prstGeom prst="rect">
            <a:avLst/>
          </a:prstGeom>
          <a:noFill/>
        </p:spPr>
        <p:txBody>
          <a:bodyPr wrap="square" lIns="89684" tIns="44842" rIns="89684" bIns="44842" rtlCol="0">
            <a:spAutoFit/>
          </a:bodyPr>
          <a:lstStyle/>
          <a:p>
            <a:r>
              <a:rPr lang="id-ID" dirty="0" smtClean="0"/>
              <a:t>CASCADING  II, RSUD DR.ACHMAD MOCHTAR BUKITTINGGI</a:t>
            </a:r>
            <a:endParaRPr lang="id-ID" dirty="0"/>
          </a:p>
        </p:txBody>
      </p:sp>
      <p:pic>
        <p:nvPicPr>
          <p:cNvPr id="8" name="Picture 2" descr="LOGO SUMBAR PRO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7014" y="-2858"/>
            <a:ext cx="598684" cy="61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LOGO RSA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89382" y="5084"/>
            <a:ext cx="560009" cy="738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493333" y="428360"/>
            <a:ext cx="935066" cy="305355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 lIns="89684" tIns="44842" rIns="89684" bIns="44842" rtlCol="0">
            <a:spAutoFit/>
          </a:bodyPr>
          <a:lstStyle/>
          <a:p>
            <a:r>
              <a:rPr lang="id-ID" sz="1400" b="1" dirty="0" smtClean="0">
                <a:solidFill>
                  <a:schemeClr val="bg1"/>
                </a:solidFill>
                <a:latin typeface="+mj-lt"/>
              </a:rPr>
              <a:t>TUJUAN 2</a:t>
            </a:r>
            <a:endParaRPr lang="id-ID" sz="1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67472" y="424564"/>
            <a:ext cx="2684192" cy="29061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89684" tIns="44842" rIns="89684" bIns="44842" rtlCol="0">
            <a:spAutoFit/>
          </a:bodyPr>
          <a:lstStyle/>
          <a:p>
            <a:pPr algn="ctr"/>
            <a:r>
              <a:rPr lang="en-US" sz="1300" b="1" dirty="0" err="1" smtClean="0">
                <a:solidFill>
                  <a:schemeClr val="bg1"/>
                </a:solidFill>
              </a:rPr>
              <a:t>Meningkatnya</a:t>
            </a:r>
            <a:r>
              <a:rPr lang="en-US" sz="1300" b="1" dirty="0" smtClean="0">
                <a:solidFill>
                  <a:schemeClr val="bg1"/>
                </a:solidFill>
              </a:rPr>
              <a:t> Tata </a:t>
            </a:r>
            <a:r>
              <a:rPr lang="en-US" sz="1300" b="1" dirty="0" err="1" smtClean="0">
                <a:solidFill>
                  <a:schemeClr val="bg1"/>
                </a:solidFill>
              </a:rPr>
              <a:t>Kelola</a:t>
            </a:r>
            <a:r>
              <a:rPr lang="en-US" sz="1300" b="1" dirty="0" smtClean="0">
                <a:solidFill>
                  <a:schemeClr val="bg1"/>
                </a:solidFill>
              </a:rPr>
              <a:t> RS</a:t>
            </a:r>
            <a:endParaRPr lang="id-ID" sz="13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980524" y="503769"/>
            <a:ext cx="995231" cy="2752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9684" tIns="44842" rIns="89684" bIns="44842" rtlCol="0">
            <a:spAutoFit/>
          </a:bodyPr>
          <a:lstStyle/>
          <a:p>
            <a:r>
              <a:rPr lang="en-US" sz="1200" dirty="0" err="1" smtClean="0">
                <a:latin typeface="+mj-lt"/>
              </a:rPr>
              <a:t>Curent</a:t>
            </a:r>
            <a:r>
              <a:rPr lang="en-US" sz="1200" dirty="0" smtClean="0">
                <a:latin typeface="+mj-lt"/>
              </a:rPr>
              <a:t> Ratio.</a:t>
            </a:r>
            <a:endParaRPr lang="id-ID" sz="1200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9531" y="666673"/>
            <a:ext cx="546258" cy="39833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89684" tIns="44842" rIns="89684" bIns="44842" rtlCol="0">
            <a:spAutoFit/>
          </a:bodyPr>
          <a:lstStyle/>
          <a:p>
            <a:pPr algn="ctr"/>
            <a:r>
              <a:rPr lang="id-ID" sz="1000" b="1" dirty="0" smtClean="0">
                <a:solidFill>
                  <a:schemeClr val="bg1"/>
                </a:solidFill>
                <a:latin typeface="+mj-lt"/>
              </a:rPr>
              <a:t>Eselon II</a:t>
            </a:r>
            <a:endParaRPr lang="id-ID" sz="1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89382" y="703824"/>
            <a:ext cx="1464729" cy="259837"/>
          </a:xfrm>
          <a:prstGeom prst="rect">
            <a:avLst/>
          </a:prstGeom>
          <a:noFill/>
        </p:spPr>
        <p:txBody>
          <a:bodyPr wrap="square" lIns="89684" tIns="44842" rIns="89684" bIns="44842" rtlCol="0">
            <a:spAutoFit/>
          </a:bodyPr>
          <a:lstStyle/>
          <a:p>
            <a:r>
              <a:rPr lang="en-US" sz="1100" b="1" dirty="0" err="1" smtClean="0">
                <a:latin typeface="+mj-lt"/>
              </a:rPr>
              <a:t>Sasaran</a:t>
            </a:r>
            <a:r>
              <a:rPr lang="en-US" sz="1100" b="1" dirty="0" smtClean="0">
                <a:latin typeface="+mj-lt"/>
              </a:rPr>
              <a:t> </a:t>
            </a:r>
            <a:r>
              <a:rPr lang="en-US" sz="1100" b="1" dirty="0" err="1" smtClean="0">
                <a:latin typeface="+mj-lt"/>
              </a:rPr>
              <a:t>Strategis</a:t>
            </a:r>
            <a:r>
              <a:rPr lang="en-US" sz="1100" b="1" dirty="0" smtClean="0">
                <a:latin typeface="+mj-lt"/>
              </a:rPr>
              <a:t> 3</a:t>
            </a:r>
            <a:endParaRPr lang="id-ID" sz="1100" b="1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67615" y="503769"/>
            <a:ext cx="2200158" cy="45989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89684" tIns="44842" rIns="89684" bIns="44842" rtlCol="0">
            <a:spAutoFit/>
          </a:bodyPr>
          <a:lstStyle/>
          <a:p>
            <a:pPr algn="ctr"/>
            <a:r>
              <a:rPr lang="en-US" sz="1200" b="1" dirty="0" err="1" smtClean="0">
                <a:solidFill>
                  <a:schemeClr val="bg1"/>
                </a:solidFill>
                <a:latin typeface="+mj-lt"/>
              </a:rPr>
              <a:t>Meningkatnya</a:t>
            </a:r>
            <a:r>
              <a:rPr lang="en-US" sz="12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200" b="1" dirty="0" err="1" smtClean="0">
                <a:solidFill>
                  <a:schemeClr val="bg1"/>
                </a:solidFill>
                <a:latin typeface="+mj-lt"/>
              </a:rPr>
              <a:t>Akuntabilitas</a:t>
            </a:r>
            <a:r>
              <a:rPr lang="en-US" sz="12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200" b="1" dirty="0" err="1" smtClean="0">
                <a:solidFill>
                  <a:schemeClr val="bg1"/>
                </a:solidFill>
                <a:latin typeface="+mj-lt"/>
              </a:rPr>
              <a:t>Kinerja</a:t>
            </a:r>
            <a:r>
              <a:rPr lang="en-US" sz="12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200" b="1" dirty="0" err="1" smtClean="0">
                <a:solidFill>
                  <a:schemeClr val="bg1"/>
                </a:solidFill>
                <a:latin typeface="+mj-lt"/>
              </a:rPr>
              <a:t>Organisasi</a:t>
            </a:r>
            <a:r>
              <a:rPr lang="en-US" sz="1200" b="1" dirty="0" smtClean="0">
                <a:solidFill>
                  <a:schemeClr val="bg1"/>
                </a:solidFill>
                <a:latin typeface="+mj-lt"/>
              </a:rPr>
              <a:t>.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57923" y="736065"/>
            <a:ext cx="1485107" cy="2748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lIns="89684" tIns="44842" rIns="89684" bIns="44842" rtlCol="0">
            <a:spAutoFit/>
          </a:bodyPr>
          <a:lstStyle/>
          <a:p>
            <a:pPr marL="336316" indent="-336316"/>
            <a:r>
              <a:rPr lang="id-ID" sz="1200" dirty="0" smtClean="0">
                <a:latin typeface="+mj-lt"/>
              </a:rPr>
              <a:t>Nilai Evaluasi SAKIP</a:t>
            </a:r>
            <a:endParaRPr lang="id-ID" sz="1200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23074" y="1960204"/>
            <a:ext cx="2441144" cy="367559"/>
          </a:xfrm>
          <a:prstGeom prst="rect">
            <a:avLst/>
          </a:prstGeom>
          <a:solidFill>
            <a:srgbClr val="ED7D31"/>
          </a:solidFill>
        </p:spPr>
        <p:txBody>
          <a:bodyPr wrap="square" lIns="89684" tIns="44842" rIns="89684" bIns="44842" rtlCol="0">
            <a:spAutoFit/>
          </a:bodyPr>
          <a:lstStyle/>
          <a:p>
            <a:pPr algn="ctr"/>
            <a:r>
              <a:rPr lang="en-US" sz="900" dirty="0" err="1" smtClean="0">
                <a:solidFill>
                  <a:schemeClr val="bg1"/>
                </a:solidFill>
              </a:rPr>
              <a:t>Terpenuhinya</a:t>
            </a:r>
            <a:r>
              <a:rPr lang="en-US" sz="900" dirty="0" smtClean="0">
                <a:solidFill>
                  <a:schemeClr val="bg1"/>
                </a:solidFill>
              </a:rPr>
              <a:t> SDM </a:t>
            </a:r>
            <a:r>
              <a:rPr lang="en-US" sz="900" dirty="0" err="1" smtClean="0">
                <a:solidFill>
                  <a:schemeClr val="bg1"/>
                </a:solidFill>
              </a:rPr>
              <a:t>Kesehatan</a:t>
            </a:r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sesuai</a:t>
            </a:r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kebutuhan</a:t>
            </a:r>
            <a:endParaRPr lang="id-ID" sz="9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03484" y="1966549"/>
            <a:ext cx="2051304" cy="367559"/>
          </a:xfrm>
          <a:prstGeom prst="rect">
            <a:avLst/>
          </a:prstGeom>
          <a:solidFill>
            <a:srgbClr val="ED7D31"/>
          </a:solidFill>
        </p:spPr>
        <p:txBody>
          <a:bodyPr wrap="square" lIns="89684" tIns="44842" rIns="89684" bIns="44842" rtlCol="0">
            <a:spAutoFit/>
          </a:bodyPr>
          <a:lstStyle/>
          <a:p>
            <a:pPr algn="ctr"/>
            <a:r>
              <a:rPr lang="en-US" sz="900" dirty="0" err="1" smtClean="0">
                <a:solidFill>
                  <a:schemeClr val="bg1"/>
                </a:solidFill>
              </a:rPr>
              <a:t>Meningkatnya</a:t>
            </a:r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Kualitas</a:t>
            </a:r>
            <a:r>
              <a:rPr lang="en-US" sz="900" dirty="0" smtClean="0">
                <a:solidFill>
                  <a:schemeClr val="bg1"/>
                </a:solidFill>
              </a:rPr>
              <a:t> SDM </a:t>
            </a:r>
            <a:r>
              <a:rPr lang="en-US" sz="900" dirty="0" err="1" smtClean="0">
                <a:solidFill>
                  <a:schemeClr val="bg1"/>
                </a:solidFill>
              </a:rPr>
              <a:t>Kesehatan</a:t>
            </a:r>
            <a:endParaRPr lang="id-ID" sz="9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51849" y="1970508"/>
            <a:ext cx="2102870" cy="506058"/>
          </a:xfrm>
          <a:prstGeom prst="rect">
            <a:avLst/>
          </a:prstGeom>
          <a:solidFill>
            <a:srgbClr val="ED7D31"/>
          </a:solidFill>
        </p:spPr>
        <p:txBody>
          <a:bodyPr wrap="square" lIns="89684" tIns="44842" rIns="89684" bIns="44842" rtlCol="0">
            <a:spAutoFit/>
          </a:bodyPr>
          <a:lstStyle/>
          <a:p>
            <a:pPr algn="ctr"/>
            <a:r>
              <a:rPr lang="en-US" sz="900" dirty="0" err="1" smtClean="0">
                <a:solidFill>
                  <a:schemeClr val="bg1"/>
                </a:solidFill>
              </a:rPr>
              <a:t>Meningkatnya</a:t>
            </a:r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kualitas</a:t>
            </a:r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Penatausahaan</a:t>
            </a:r>
            <a:r>
              <a:rPr lang="en-US" sz="900" dirty="0" smtClean="0">
                <a:solidFill>
                  <a:schemeClr val="bg1"/>
                </a:solidFill>
              </a:rPr>
              <a:t>, </a:t>
            </a:r>
            <a:r>
              <a:rPr lang="en-US" sz="900" dirty="0" err="1" smtClean="0">
                <a:solidFill>
                  <a:schemeClr val="bg1"/>
                </a:solidFill>
              </a:rPr>
              <a:t>Humas</a:t>
            </a:r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dan</a:t>
            </a:r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Promosi</a:t>
            </a:r>
            <a:r>
              <a:rPr lang="en-US" sz="900" dirty="0" smtClean="0">
                <a:solidFill>
                  <a:schemeClr val="bg1"/>
                </a:solidFill>
              </a:rPr>
              <a:t> RS </a:t>
            </a:r>
            <a:r>
              <a:rPr lang="en-US" sz="900" dirty="0" err="1" smtClean="0">
                <a:solidFill>
                  <a:schemeClr val="bg1"/>
                </a:solidFill>
              </a:rPr>
              <a:t>dan</a:t>
            </a:r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Standar</a:t>
            </a:r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Keamanan</a:t>
            </a:r>
            <a:r>
              <a:rPr lang="en-US" sz="900" dirty="0" smtClean="0">
                <a:solidFill>
                  <a:schemeClr val="bg1"/>
                </a:solidFill>
              </a:rPr>
              <a:t> RS</a:t>
            </a:r>
            <a:endParaRPr lang="id-ID" sz="9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317607" y="1957767"/>
            <a:ext cx="1824069" cy="506058"/>
          </a:xfrm>
          <a:prstGeom prst="rect">
            <a:avLst/>
          </a:prstGeom>
          <a:solidFill>
            <a:srgbClr val="ED7D31"/>
          </a:solidFill>
        </p:spPr>
        <p:txBody>
          <a:bodyPr wrap="square" lIns="89684" tIns="44842" rIns="89684" bIns="44842" rtlCol="0">
            <a:spAutoFit/>
          </a:bodyPr>
          <a:lstStyle/>
          <a:p>
            <a:pPr algn="ctr"/>
            <a:r>
              <a:rPr lang="en-US" sz="900" dirty="0" err="1" smtClean="0">
                <a:solidFill>
                  <a:schemeClr val="bg1"/>
                </a:solidFill>
              </a:rPr>
              <a:t>MeningkatnyaKualitas</a:t>
            </a:r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Perencanan</a:t>
            </a:r>
            <a:r>
              <a:rPr lang="en-US" sz="900" dirty="0" smtClean="0">
                <a:solidFill>
                  <a:schemeClr val="bg1"/>
                </a:solidFill>
              </a:rPr>
              <a:t> &amp;</a:t>
            </a:r>
            <a:r>
              <a:rPr lang="en-US" sz="900" dirty="0" err="1" smtClean="0">
                <a:solidFill>
                  <a:schemeClr val="bg1"/>
                </a:solidFill>
              </a:rPr>
              <a:t>Pelapran</a:t>
            </a:r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Kinerja</a:t>
            </a:r>
            <a:r>
              <a:rPr lang="en-US" sz="900" dirty="0" smtClean="0">
                <a:solidFill>
                  <a:schemeClr val="bg1"/>
                </a:solidFill>
              </a:rPr>
              <a:t> RS</a:t>
            </a:r>
            <a:endParaRPr lang="id-ID" sz="9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321490" y="1960709"/>
            <a:ext cx="1280903" cy="644558"/>
          </a:xfrm>
          <a:prstGeom prst="rect">
            <a:avLst/>
          </a:prstGeom>
          <a:solidFill>
            <a:srgbClr val="ED7D31"/>
          </a:solidFill>
        </p:spPr>
        <p:txBody>
          <a:bodyPr wrap="square" lIns="89684" tIns="44842" rIns="89684" bIns="44842" rtlCol="0">
            <a:spAutoFit/>
          </a:bodyPr>
          <a:lstStyle/>
          <a:p>
            <a:pPr algn="ctr"/>
            <a:r>
              <a:rPr lang="en-US" sz="900" dirty="0" err="1" smtClean="0">
                <a:solidFill>
                  <a:schemeClr val="bg1"/>
                </a:solidFill>
              </a:rPr>
              <a:t>Meningkatnya</a:t>
            </a:r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Kualitas</a:t>
            </a:r>
            <a:r>
              <a:rPr lang="en-US" sz="900" dirty="0" smtClean="0">
                <a:solidFill>
                  <a:schemeClr val="bg1"/>
                </a:solidFill>
              </a:rPr>
              <a:t>  </a:t>
            </a:r>
            <a:r>
              <a:rPr lang="en-US" sz="900" dirty="0" err="1" smtClean="0">
                <a:solidFill>
                  <a:schemeClr val="bg1"/>
                </a:solidFill>
              </a:rPr>
              <a:t>Penatausahaan</a:t>
            </a:r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Keuangan</a:t>
            </a:r>
            <a:endParaRPr lang="id-ID" sz="9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93805" y="649219"/>
            <a:ext cx="770056" cy="259551"/>
          </a:xfrm>
          <a:prstGeom prst="rect">
            <a:avLst/>
          </a:prstGeom>
          <a:noFill/>
        </p:spPr>
        <p:txBody>
          <a:bodyPr wrap="square" lIns="89684" tIns="44842" rIns="89684" bIns="44842" rtlCol="0">
            <a:spAutoFit/>
          </a:bodyPr>
          <a:lstStyle/>
          <a:p>
            <a:r>
              <a:rPr lang="id-ID" sz="1100" dirty="0" smtClean="0">
                <a:solidFill>
                  <a:schemeClr val="bg1"/>
                </a:solidFill>
              </a:rPr>
              <a:t>Indikator</a:t>
            </a:r>
            <a:endParaRPr lang="id-ID" sz="1100" dirty="0">
              <a:solidFill>
                <a:schemeClr val="bg1"/>
              </a:solidFill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9208100" y="305838"/>
            <a:ext cx="742016" cy="560003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684" tIns="44842" rIns="89684" bIns="44842" rtlCol="0" anchor="ctr"/>
          <a:lstStyle/>
          <a:p>
            <a:pPr algn="ctr"/>
            <a:endParaRPr lang="id-ID"/>
          </a:p>
        </p:txBody>
      </p:sp>
      <p:sp>
        <p:nvSpPr>
          <p:cNvPr id="29" name="TextBox 28"/>
          <p:cNvSpPr txBox="1"/>
          <p:nvPr/>
        </p:nvSpPr>
        <p:spPr>
          <a:xfrm>
            <a:off x="9169061" y="474164"/>
            <a:ext cx="781055" cy="259551"/>
          </a:xfrm>
          <a:prstGeom prst="rect">
            <a:avLst/>
          </a:prstGeom>
          <a:noFill/>
        </p:spPr>
        <p:txBody>
          <a:bodyPr wrap="square" lIns="89684" tIns="44842" rIns="89684" bIns="44842" rtlCol="0">
            <a:spAutoFit/>
          </a:bodyPr>
          <a:lstStyle/>
          <a:p>
            <a:r>
              <a:rPr lang="id-ID" sz="1100" dirty="0" smtClean="0">
                <a:solidFill>
                  <a:schemeClr val="bg1"/>
                </a:solidFill>
              </a:rPr>
              <a:t>Indikator</a:t>
            </a:r>
            <a:endParaRPr lang="id-ID" sz="11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18115" y="2337579"/>
            <a:ext cx="2429799" cy="1060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9684" tIns="44842" rIns="89684" bIns="44842" rtlCol="0">
            <a:spAutoFit/>
          </a:bodyPr>
          <a:lstStyle/>
          <a:p>
            <a:endParaRPr lang="en-US" sz="900" dirty="0" smtClean="0">
              <a:latin typeface="+mj-lt"/>
            </a:endParaRPr>
          </a:p>
          <a:p>
            <a:pPr marL="88751" indent="-88751">
              <a:buAutoNum type="arabicPeriod"/>
            </a:pPr>
            <a:r>
              <a:rPr lang="en-US" sz="900" dirty="0" err="1" smtClean="0">
                <a:latin typeface="+mj-lt"/>
              </a:rPr>
              <a:t>Persentase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Pemenuhan</a:t>
            </a:r>
            <a:r>
              <a:rPr lang="en-US" sz="900" dirty="0" smtClean="0">
                <a:latin typeface="+mj-lt"/>
              </a:rPr>
              <a:t>  </a:t>
            </a:r>
            <a:r>
              <a:rPr lang="en-US" sz="900" dirty="0" err="1" smtClean="0">
                <a:latin typeface="+mj-lt"/>
              </a:rPr>
              <a:t>kebutuhan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Teanaga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medis</a:t>
            </a:r>
            <a:r>
              <a:rPr lang="en-US" sz="900" dirty="0" smtClean="0">
                <a:latin typeface="+mj-lt"/>
              </a:rPr>
              <a:t>.</a:t>
            </a:r>
          </a:p>
          <a:p>
            <a:pPr marL="88751" indent="-88751">
              <a:buAutoNum type="arabicPeriod"/>
            </a:pPr>
            <a:r>
              <a:rPr lang="en-US" sz="900" dirty="0" err="1" smtClean="0">
                <a:latin typeface="+mj-lt"/>
              </a:rPr>
              <a:t>Persentase</a:t>
            </a:r>
            <a:r>
              <a:rPr lang="en-US" sz="900" dirty="0" smtClean="0">
                <a:latin typeface="+mj-lt"/>
              </a:rPr>
              <a:t>  </a:t>
            </a:r>
            <a:r>
              <a:rPr lang="en-US" sz="900" dirty="0" err="1" smtClean="0">
                <a:latin typeface="+mj-lt"/>
              </a:rPr>
              <a:t>Pemenuhan</a:t>
            </a:r>
            <a:r>
              <a:rPr lang="en-US" sz="900" dirty="0" smtClean="0">
                <a:latin typeface="+mj-lt"/>
              </a:rPr>
              <a:t>  </a:t>
            </a:r>
            <a:r>
              <a:rPr lang="en-US" sz="900" dirty="0" err="1" smtClean="0">
                <a:latin typeface="+mj-lt"/>
              </a:rPr>
              <a:t>kebutuhan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tenga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keperawatan</a:t>
            </a:r>
            <a:endParaRPr lang="en-US" sz="900" dirty="0" smtClean="0">
              <a:latin typeface="+mj-lt"/>
            </a:endParaRPr>
          </a:p>
          <a:p>
            <a:pPr marL="88751" indent="-88751">
              <a:buAutoNum type="arabicPeriod"/>
            </a:pP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Persentase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Pememenuhan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kebutuhan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Tenaga</a:t>
            </a:r>
            <a:r>
              <a:rPr lang="en-US" sz="900" dirty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Penunjang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medis</a:t>
            </a:r>
            <a:r>
              <a:rPr lang="en-US" sz="900" dirty="0" smtClean="0">
                <a:latin typeface="+mj-lt"/>
              </a:rPr>
              <a:t>. </a:t>
            </a:r>
            <a:endParaRPr lang="id-ID" sz="900" dirty="0"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706944" y="2327763"/>
            <a:ext cx="2042020" cy="3675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9684" tIns="44842" rIns="89684" bIns="44842" rtlCol="0">
            <a:spAutoFit/>
          </a:bodyPr>
          <a:lstStyle/>
          <a:p>
            <a:r>
              <a:rPr lang="en-US" sz="900" dirty="0" err="1" smtClean="0">
                <a:latin typeface="+mj-lt"/>
              </a:rPr>
              <a:t>Persentase</a:t>
            </a:r>
            <a:r>
              <a:rPr lang="en-US" sz="900" dirty="0" smtClean="0">
                <a:latin typeface="+mj-lt"/>
              </a:rPr>
              <a:t> SDM </a:t>
            </a:r>
            <a:r>
              <a:rPr lang="en-US" sz="900" dirty="0" err="1" smtClean="0">
                <a:latin typeface="+mj-lt"/>
              </a:rPr>
              <a:t>Kesehatan</a:t>
            </a:r>
            <a:r>
              <a:rPr lang="en-US" sz="900" dirty="0" smtClean="0">
                <a:latin typeface="+mj-lt"/>
              </a:rPr>
              <a:t> yang </a:t>
            </a:r>
            <a:r>
              <a:rPr lang="en-US" sz="900" dirty="0" err="1" smtClean="0">
                <a:latin typeface="+mj-lt"/>
              </a:rPr>
              <a:t>terlatih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sesuai</a:t>
            </a:r>
            <a:r>
              <a:rPr lang="en-US" sz="900" dirty="0" smtClean="0">
                <a:latin typeface="+mj-lt"/>
              </a:rPr>
              <a:t>  </a:t>
            </a:r>
            <a:r>
              <a:rPr lang="en-US" sz="900" dirty="0" err="1" smtClean="0">
                <a:latin typeface="+mj-lt"/>
              </a:rPr>
              <a:t>kompetensi</a:t>
            </a:r>
            <a:r>
              <a:rPr lang="en-US" sz="900" dirty="0" smtClean="0">
                <a:latin typeface="+mj-lt"/>
              </a:rPr>
              <a:t>.</a:t>
            </a:r>
            <a:endParaRPr lang="id-ID" sz="900" dirty="0"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55172" y="2471942"/>
            <a:ext cx="2081478" cy="7830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9684" tIns="44842" rIns="89684" bIns="44842" rtlCol="0">
            <a:spAutoFit/>
          </a:bodyPr>
          <a:lstStyle/>
          <a:p>
            <a:r>
              <a:rPr lang="en-US" sz="900" dirty="0" smtClean="0">
                <a:latin typeface="+mj-lt"/>
              </a:rPr>
              <a:t>1.Nilai </a:t>
            </a:r>
            <a:r>
              <a:rPr lang="en-US" sz="900" dirty="0" err="1" smtClean="0">
                <a:latin typeface="+mj-lt"/>
              </a:rPr>
              <a:t>pengelolaan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Informasi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Publik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pada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Sistem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Informasi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Pelayanan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Publk</a:t>
            </a:r>
            <a:endParaRPr lang="en-US" sz="900" dirty="0" smtClean="0">
              <a:latin typeface="+mj-lt"/>
            </a:endParaRPr>
          </a:p>
          <a:p>
            <a:r>
              <a:rPr lang="en-US" sz="900" dirty="0" smtClean="0">
                <a:latin typeface="+mj-lt"/>
              </a:rPr>
              <a:t>2. </a:t>
            </a:r>
            <a:r>
              <a:rPr lang="en-US" sz="900" dirty="0" err="1" smtClean="0">
                <a:latin typeface="+mj-lt"/>
              </a:rPr>
              <a:t>Nilai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pengelolaan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Arsip</a:t>
            </a:r>
            <a:r>
              <a:rPr lang="en-US" sz="900" dirty="0" smtClean="0">
                <a:latin typeface="+mj-lt"/>
              </a:rPr>
              <a:t>.</a:t>
            </a:r>
          </a:p>
          <a:p>
            <a:r>
              <a:rPr lang="en-US" sz="900" dirty="0" smtClean="0">
                <a:latin typeface="+mj-lt"/>
              </a:rPr>
              <a:t>3. </a:t>
            </a:r>
            <a:r>
              <a:rPr lang="en-US" sz="900" dirty="0" err="1" smtClean="0">
                <a:latin typeface="+mj-lt"/>
              </a:rPr>
              <a:t>Persentase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standar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Keamanan</a:t>
            </a:r>
            <a:r>
              <a:rPr lang="en-US" sz="900" dirty="0" smtClean="0">
                <a:latin typeface="+mj-lt"/>
              </a:rPr>
              <a:t> RS.</a:t>
            </a:r>
          </a:p>
          <a:p>
            <a:pPr marL="88751" indent="-88751" algn="ctr"/>
            <a:endParaRPr lang="id-ID" sz="900" dirty="0"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319327" y="2463825"/>
            <a:ext cx="1822351" cy="6445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9684" tIns="44842" rIns="89684" bIns="44842" rtlCol="0">
            <a:spAutoFit/>
          </a:bodyPr>
          <a:lstStyle/>
          <a:p>
            <a:pPr marL="88751" indent="-88751">
              <a:buAutoNum type="arabicPeriod"/>
            </a:pPr>
            <a:r>
              <a:rPr lang="en-US" sz="900" dirty="0" err="1" smtClean="0">
                <a:latin typeface="+mj-lt"/>
              </a:rPr>
              <a:t>Nilai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Komponen</a:t>
            </a:r>
            <a:r>
              <a:rPr lang="en-US" sz="900" dirty="0" smtClean="0">
                <a:latin typeface="+mj-lt"/>
              </a:rPr>
              <a:t>  </a:t>
            </a:r>
            <a:r>
              <a:rPr lang="en-US" sz="900" dirty="0" err="1" smtClean="0">
                <a:latin typeface="+mj-lt"/>
              </a:rPr>
              <a:t>Perencanaan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pada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Evaluasi</a:t>
            </a:r>
            <a:r>
              <a:rPr lang="en-US" sz="900" dirty="0" smtClean="0">
                <a:latin typeface="+mj-lt"/>
              </a:rPr>
              <a:t> SAKIP.</a:t>
            </a:r>
          </a:p>
          <a:p>
            <a:pPr marL="88751" indent="-88751">
              <a:buAutoNum type="arabicPeriod"/>
            </a:pPr>
            <a:r>
              <a:rPr lang="en-US" sz="900" dirty="0" err="1" smtClean="0">
                <a:latin typeface="+mj-lt"/>
              </a:rPr>
              <a:t>Nilai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Komponen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Pelporan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pada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Evaluasi</a:t>
            </a:r>
            <a:r>
              <a:rPr lang="en-US" sz="900" dirty="0" smtClean="0">
                <a:latin typeface="+mj-lt"/>
              </a:rPr>
              <a:t> SAKIP.</a:t>
            </a:r>
            <a:endParaRPr lang="id-ID" sz="900" dirty="0" smtClean="0"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0321490" y="2605267"/>
            <a:ext cx="1255121" cy="1060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9684" tIns="44842" rIns="89684" bIns="44842" rtlCol="0">
            <a:spAutoFit/>
          </a:bodyPr>
          <a:lstStyle/>
          <a:p>
            <a:r>
              <a:rPr lang="en-US" sz="900" dirty="0" smtClean="0">
                <a:latin typeface="+mj-lt"/>
              </a:rPr>
              <a:t>1.Persentase  </a:t>
            </a:r>
            <a:r>
              <a:rPr lang="en-US" sz="900" dirty="0" err="1" smtClean="0">
                <a:latin typeface="+mj-lt"/>
              </a:rPr>
              <a:t>pengurangan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kesalahan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hasil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verifikasi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keuangan</a:t>
            </a:r>
            <a:r>
              <a:rPr lang="en-US" sz="900" dirty="0" smtClean="0">
                <a:latin typeface="+mj-lt"/>
              </a:rPr>
              <a:t> </a:t>
            </a:r>
          </a:p>
          <a:p>
            <a:r>
              <a:rPr lang="en-US" sz="900" dirty="0" smtClean="0">
                <a:latin typeface="+mj-lt"/>
              </a:rPr>
              <a:t>2.Persentase </a:t>
            </a:r>
            <a:r>
              <a:rPr lang="en-US" sz="900" dirty="0" err="1" smtClean="0">
                <a:latin typeface="+mj-lt"/>
              </a:rPr>
              <a:t>Aset</a:t>
            </a:r>
            <a:r>
              <a:rPr lang="en-US" sz="900" dirty="0" smtClean="0">
                <a:latin typeface="+mj-lt"/>
              </a:rPr>
              <a:t>/BMD </a:t>
            </a:r>
            <a:r>
              <a:rPr lang="en-US" sz="900" dirty="0" err="1" smtClean="0">
                <a:latin typeface="+mj-lt"/>
              </a:rPr>
              <a:t>dalam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Kondisi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Baik</a:t>
            </a:r>
            <a:r>
              <a:rPr lang="en-US" sz="900" dirty="0" smtClean="0">
                <a:latin typeface="+mj-lt"/>
              </a:rPr>
              <a:t>.</a:t>
            </a:r>
            <a:endParaRPr lang="id-ID" sz="900" dirty="0"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018114" y="3358656"/>
            <a:ext cx="2416736" cy="21367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89684" tIns="44842" rIns="89684" bIns="44842" rtlCol="0">
            <a:spAutoFit/>
          </a:bodyPr>
          <a:lstStyle/>
          <a:p>
            <a:r>
              <a:rPr lang="en-US" sz="800" dirty="0" smtClean="0">
                <a:solidFill>
                  <a:schemeClr val="bg1"/>
                </a:solidFill>
                <a:latin typeface="+mj-lt"/>
              </a:rPr>
              <a:t>1.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Tersedianya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usulan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formasi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sesuai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kebutuhan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SDM</a:t>
            </a:r>
            <a:endParaRPr lang="id-ID" sz="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85639" y="2223906"/>
            <a:ext cx="594043" cy="458032"/>
          </a:xfrm>
          <a:prstGeom prst="rect">
            <a:avLst/>
          </a:prstGeom>
          <a:solidFill>
            <a:srgbClr val="ED7D31"/>
          </a:solidFill>
        </p:spPr>
        <p:txBody>
          <a:bodyPr wrap="square" lIns="89684" tIns="44842" rIns="89684" bIns="44842" rtlCol="0">
            <a:spAutoFit/>
          </a:bodyPr>
          <a:lstStyle/>
          <a:p>
            <a:pPr algn="ctr"/>
            <a:r>
              <a:rPr lang="id-ID" sz="1200" b="1" dirty="0" smtClean="0">
                <a:solidFill>
                  <a:schemeClr val="bg1"/>
                </a:solidFill>
                <a:latin typeface="+mj-lt"/>
              </a:rPr>
              <a:t>Eselon III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73951" y="3185011"/>
            <a:ext cx="559321" cy="42749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89684" tIns="44842" rIns="89684" bIns="44842" rtlCol="0">
            <a:spAutoFit/>
          </a:bodyPr>
          <a:lstStyle/>
          <a:p>
            <a:pPr algn="ctr"/>
            <a:r>
              <a:rPr lang="id-ID" sz="1100" b="1" dirty="0" smtClean="0">
                <a:solidFill>
                  <a:schemeClr val="bg1"/>
                </a:solidFill>
                <a:latin typeface="+mj-lt"/>
              </a:rPr>
              <a:t>Eselon </a:t>
            </a:r>
            <a:r>
              <a:rPr lang="id-ID" sz="1000" b="1" dirty="0" smtClean="0">
                <a:solidFill>
                  <a:schemeClr val="bg1"/>
                </a:solidFill>
                <a:latin typeface="+mj-lt"/>
              </a:rPr>
              <a:t>IV</a:t>
            </a:r>
            <a:endParaRPr lang="id-ID" sz="1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703484" y="2814965"/>
            <a:ext cx="2051303" cy="33678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89684" tIns="44842" rIns="89684" bIns="44842" rtlCol="0">
            <a:spAutoFit/>
          </a:bodyPr>
          <a:lstStyle/>
          <a:p>
            <a:pPr marL="88900" indent="-88900"/>
            <a:r>
              <a:rPr lang="en-US" sz="800" dirty="0" smtClean="0">
                <a:solidFill>
                  <a:schemeClr val="bg1"/>
                </a:solidFill>
                <a:latin typeface="+mj-lt"/>
              </a:rPr>
              <a:t>1.Meningkatnya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Pelaksanaan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Diklat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Rumah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Sakit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.</a:t>
            </a:r>
            <a:r>
              <a:rPr lang="id-ID" sz="800" dirty="0" smtClean="0">
                <a:solidFill>
                  <a:schemeClr val="bg1"/>
                </a:solidFill>
                <a:latin typeface="+mj-lt"/>
              </a:rPr>
              <a:t>.</a:t>
            </a:r>
            <a:endParaRPr lang="id-ID" sz="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042492" y="3171574"/>
            <a:ext cx="2076090" cy="33678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89684" tIns="44842" rIns="89684" bIns="44842" rtlCol="0">
            <a:spAutoFit/>
          </a:bodyPr>
          <a:lstStyle/>
          <a:p>
            <a:pPr marL="88900" indent="-88900"/>
            <a:r>
              <a:rPr lang="id-ID" sz="800" dirty="0" smtClean="0">
                <a:solidFill>
                  <a:schemeClr val="bg1"/>
                </a:solidFill>
                <a:latin typeface="+mj-lt"/>
              </a:rPr>
              <a:t>1.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Terlaksananya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penyampain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ifromasi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melalui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media on line.</a:t>
            </a:r>
            <a:endParaRPr lang="id-ID" sz="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337053" y="3967907"/>
            <a:ext cx="1822349" cy="45989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lIns="89684" tIns="44842" rIns="89684" bIns="44842" rtlCol="0">
            <a:spAutoFit/>
          </a:bodyPr>
          <a:lstStyle/>
          <a:p>
            <a:pPr marL="88900" indent="-88900"/>
            <a:r>
              <a:rPr lang="en-US" sz="800" dirty="0" smtClean="0">
                <a:solidFill>
                  <a:schemeClr val="bg1"/>
                </a:solidFill>
                <a:latin typeface="+mj-lt"/>
              </a:rPr>
              <a:t>2.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Meningkatnya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kesesuaian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Laporan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Kinerja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dangan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Pedomen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Penyusunan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Laporan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Kinerja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.</a:t>
            </a:r>
            <a:endParaRPr lang="id-ID" sz="8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008413" y="4023397"/>
            <a:ext cx="2418799" cy="33678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89684" tIns="44842" rIns="89684" bIns="44842" rtlCol="0">
            <a:spAutoFit/>
          </a:bodyPr>
          <a:lstStyle/>
          <a:p>
            <a:pPr marL="88900" indent="-88900"/>
            <a:r>
              <a:rPr lang="id-ID" sz="800" dirty="0" smtClean="0">
                <a:solidFill>
                  <a:schemeClr val="bg1"/>
                </a:solidFill>
                <a:latin typeface="+mj-lt"/>
              </a:rPr>
              <a:t>2.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Tersedianya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dokumen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Anjab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dan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Peta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jabatan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yang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sesuai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regulasi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.</a:t>
            </a:r>
            <a:endParaRPr lang="id-ID" sz="8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 flipV="1">
            <a:off x="1991528" y="1801557"/>
            <a:ext cx="8914350" cy="173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3322926" y="1010886"/>
            <a:ext cx="2" cy="964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16200000" flipH="1">
            <a:off x="4834206" y="1907786"/>
            <a:ext cx="187871" cy="1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5400000">
            <a:off x="8769897" y="1889254"/>
            <a:ext cx="170105" cy="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5400000">
            <a:off x="10801690" y="1868469"/>
            <a:ext cx="189782" cy="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3706944" y="3556050"/>
            <a:ext cx="2058867" cy="33678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89684" tIns="44842" rIns="89684" bIns="44842" rtlCol="0">
            <a:spAutoFit/>
          </a:bodyPr>
          <a:lstStyle/>
          <a:p>
            <a:pPr marL="60325" indent="-60325"/>
            <a:r>
              <a:rPr lang="en-US" sz="800" dirty="0" smtClean="0">
                <a:solidFill>
                  <a:schemeClr val="bg1"/>
                </a:solidFill>
                <a:latin typeface="+mj-lt"/>
              </a:rPr>
              <a:t>2.Tersusunnya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rencana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kebutuhan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pengem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bangan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kompetensi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tenga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kesehatan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.</a:t>
            </a:r>
            <a:endParaRPr lang="id-ID" sz="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6042493" y="3916702"/>
            <a:ext cx="2076090" cy="33678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89684" tIns="44842" rIns="89684" bIns="44842" rtlCol="0">
            <a:spAutoFit/>
          </a:bodyPr>
          <a:lstStyle/>
          <a:p>
            <a:pPr marL="88900" indent="-88900"/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2.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Terlaksananya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pengaturan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Jawal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Rapat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Pimpinan</a:t>
            </a:r>
            <a:endParaRPr lang="id-ID" sz="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6059486" y="4638446"/>
            <a:ext cx="2059096" cy="33678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89684" tIns="44842" rIns="89684" bIns="44842" rtlCol="0">
            <a:spAutoFit/>
          </a:bodyPr>
          <a:lstStyle/>
          <a:p>
            <a:pPr marL="114300" indent="-114300"/>
            <a:r>
              <a:rPr lang="en-US" sz="800" dirty="0" smtClean="0">
                <a:solidFill>
                  <a:schemeClr val="bg1"/>
                </a:solidFill>
                <a:latin typeface="+mj-lt"/>
              </a:rPr>
              <a:t>3.Terlaksananya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pengelolaan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Arsip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sesuai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ketentuan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.</a:t>
            </a:r>
            <a:endParaRPr lang="id-ID" sz="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10350820" y="3803012"/>
            <a:ext cx="1269688" cy="706113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89684" tIns="44842" rIns="89684" bIns="44842" rtlCol="0">
            <a:spAutoFit/>
          </a:bodyPr>
          <a:lstStyle/>
          <a:p>
            <a:pPr marL="88900" indent="-88900"/>
            <a:r>
              <a:rPr lang="en-US" sz="800" dirty="0" smtClean="0">
                <a:solidFill>
                  <a:schemeClr val="bg1"/>
                </a:solidFill>
                <a:latin typeface="+mj-lt"/>
              </a:rPr>
              <a:t>1.Terlaksananya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Pelaporan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Penatausahan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Keuangan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dan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Aset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/BMD</a:t>
            </a:r>
            <a:endParaRPr lang="id-ID" sz="800" dirty="0" smtClean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201" name="Straight Connector 200"/>
          <p:cNvCxnSpPr>
            <a:endCxn id="21" idx="3"/>
          </p:cNvCxnSpPr>
          <p:nvPr/>
        </p:nvCxnSpPr>
        <p:spPr>
          <a:xfrm flipH="1">
            <a:off x="10141676" y="2142905"/>
            <a:ext cx="70176" cy="678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rot="5400000">
            <a:off x="6746440" y="1880562"/>
            <a:ext cx="170105" cy="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6042493" y="5427515"/>
            <a:ext cx="2076089" cy="21367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89684" tIns="44842" rIns="89684" bIns="44842" rtlCol="0">
            <a:spAutoFit/>
          </a:bodyPr>
          <a:lstStyle/>
          <a:p>
            <a:pPr marL="88900" indent="-88900"/>
            <a:r>
              <a:rPr lang="id-ID" sz="800" dirty="0" smtClean="0">
                <a:solidFill>
                  <a:schemeClr val="bg1"/>
                </a:solidFill>
                <a:latin typeface="+mj-lt"/>
              </a:rPr>
              <a:t>4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. 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Peningkatan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Promosi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Rumah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Sakit.l</a:t>
            </a:r>
            <a:endParaRPr lang="id-ID" sz="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10340911" y="5074218"/>
            <a:ext cx="1269689" cy="45989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89684" tIns="44842" rIns="89684" bIns="44842" rtlCol="0">
            <a:spAutoFit/>
          </a:bodyPr>
          <a:lstStyle/>
          <a:p>
            <a:pPr marL="88900" indent="-88900"/>
            <a:r>
              <a:rPr lang="en-US" sz="800" dirty="0" smtClean="0">
                <a:solidFill>
                  <a:schemeClr val="bg1"/>
                </a:solidFill>
                <a:latin typeface="+mj-lt"/>
              </a:rPr>
              <a:t>2.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Terlaksanaya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Verifikasi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pendapatan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dan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Belanja</a:t>
            </a:r>
            <a:endParaRPr lang="id-ID" sz="8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223" name="Straight Connector 222"/>
          <p:cNvCxnSpPr/>
          <p:nvPr/>
        </p:nvCxnSpPr>
        <p:spPr>
          <a:xfrm rot="16200000" flipH="1">
            <a:off x="1918830" y="1891562"/>
            <a:ext cx="158762" cy="44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rot="5400000">
            <a:off x="10763250" y="3333750"/>
            <a:ext cx="323850" cy="1588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ectangle 107"/>
          <p:cNvSpPr/>
          <p:nvPr/>
        </p:nvSpPr>
        <p:spPr>
          <a:xfrm>
            <a:off x="3706944" y="3893868"/>
            <a:ext cx="2036820" cy="33855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88900" indent="-88900"/>
            <a:r>
              <a:rPr lang="en-US" sz="800" dirty="0">
                <a:latin typeface="+mj-lt"/>
              </a:rPr>
              <a:t> </a:t>
            </a:r>
            <a:r>
              <a:rPr lang="en-US" sz="800" dirty="0" smtClean="0">
                <a:latin typeface="+mj-lt"/>
              </a:rPr>
              <a:t>  </a:t>
            </a:r>
            <a:r>
              <a:rPr lang="id-ID" sz="800" dirty="0" smtClean="0">
                <a:latin typeface="+mj-lt"/>
              </a:rPr>
              <a:t> </a:t>
            </a:r>
            <a:r>
              <a:rPr lang="en-US" sz="800" dirty="0" err="1" smtClean="0">
                <a:latin typeface="+mj-lt"/>
              </a:rPr>
              <a:t>Jumlah</a:t>
            </a:r>
            <a:r>
              <a:rPr lang="en-US" sz="800" dirty="0" smtClean="0">
                <a:latin typeface="+mj-lt"/>
              </a:rPr>
              <a:t> </a:t>
            </a:r>
            <a:r>
              <a:rPr lang="en-US" sz="800" dirty="0" err="1" smtClean="0">
                <a:latin typeface="+mj-lt"/>
              </a:rPr>
              <a:t>kebutuhan</a:t>
            </a:r>
            <a:r>
              <a:rPr lang="en-US" sz="800" dirty="0" smtClean="0">
                <a:latin typeface="+mj-lt"/>
              </a:rPr>
              <a:t> </a:t>
            </a:r>
            <a:r>
              <a:rPr lang="en-US" sz="800" dirty="0" err="1" smtClean="0">
                <a:latin typeface="+mj-lt"/>
              </a:rPr>
              <a:t>diklat</a:t>
            </a:r>
            <a:r>
              <a:rPr lang="en-US" sz="800" dirty="0" smtClean="0">
                <a:latin typeface="+mj-lt"/>
              </a:rPr>
              <a:t>  </a:t>
            </a:r>
            <a:r>
              <a:rPr lang="en-US" sz="800" dirty="0" err="1" smtClean="0">
                <a:latin typeface="+mj-lt"/>
              </a:rPr>
              <a:t>pegawai</a:t>
            </a:r>
            <a:r>
              <a:rPr lang="en-US" sz="800" dirty="0">
                <a:latin typeface="+mj-lt"/>
              </a:rPr>
              <a:t> </a:t>
            </a:r>
            <a:r>
              <a:rPr lang="en-US" sz="800" dirty="0" smtClean="0">
                <a:latin typeface="+mj-lt"/>
              </a:rPr>
              <a:t>yang </a:t>
            </a:r>
            <a:r>
              <a:rPr lang="en-US" sz="800" dirty="0" err="1" smtClean="0">
                <a:latin typeface="+mj-lt"/>
              </a:rPr>
              <a:t>tersusun</a:t>
            </a:r>
            <a:r>
              <a:rPr lang="en-US" sz="800" dirty="0" smtClean="0">
                <a:latin typeface="+mj-lt"/>
              </a:rPr>
              <a:t>.</a:t>
            </a:r>
            <a:endParaRPr lang="id-ID" sz="800" dirty="0" smtClean="0">
              <a:latin typeface="+mj-lt"/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10355380" y="5534994"/>
            <a:ext cx="1249872" cy="33855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800" dirty="0" err="1" smtClean="0">
                <a:latin typeface="+mj-lt"/>
              </a:rPr>
              <a:t>Jumlah</a:t>
            </a:r>
            <a:r>
              <a:rPr lang="en-US" sz="800" dirty="0" smtClean="0">
                <a:latin typeface="+mj-lt"/>
              </a:rPr>
              <a:t> </a:t>
            </a:r>
            <a:r>
              <a:rPr lang="en-US" sz="800" dirty="0" err="1" smtClean="0">
                <a:latin typeface="+mj-lt"/>
              </a:rPr>
              <a:t>dokumen</a:t>
            </a:r>
            <a:r>
              <a:rPr lang="en-US" sz="800" dirty="0" smtClean="0">
                <a:latin typeface="+mj-lt"/>
              </a:rPr>
              <a:t> </a:t>
            </a:r>
            <a:r>
              <a:rPr lang="en-US" sz="800" dirty="0" err="1" smtClean="0">
                <a:latin typeface="+mj-lt"/>
              </a:rPr>
              <a:t>belanja</a:t>
            </a:r>
            <a:r>
              <a:rPr lang="en-US" sz="800" dirty="0" smtClean="0">
                <a:latin typeface="+mj-lt"/>
              </a:rPr>
              <a:t> yang </a:t>
            </a:r>
            <a:r>
              <a:rPr lang="en-US" sz="800" dirty="0" err="1" smtClean="0">
                <a:latin typeface="+mj-lt"/>
              </a:rPr>
              <a:t>diverifikasi</a:t>
            </a:r>
            <a:r>
              <a:rPr lang="en-US" sz="800" dirty="0" smtClean="0">
                <a:latin typeface="+mj-lt"/>
              </a:rPr>
              <a:t>.</a:t>
            </a:r>
            <a:r>
              <a:rPr lang="id-ID" sz="800" dirty="0" smtClean="0">
                <a:latin typeface="+mj-lt"/>
              </a:rPr>
              <a:t>.</a:t>
            </a:r>
            <a:endParaRPr lang="id-ID" sz="800" dirty="0">
              <a:latin typeface="+mj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008413" y="3557920"/>
            <a:ext cx="2398076" cy="3675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9684" tIns="44842" rIns="89684" bIns="44842" rtlCol="0">
            <a:spAutoFit/>
          </a:bodyPr>
          <a:lstStyle/>
          <a:p>
            <a:r>
              <a:rPr lang="en-US" sz="900" dirty="0" err="1" smtClean="0">
                <a:latin typeface="+mj-lt"/>
              </a:rPr>
              <a:t>Jumlah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Dokumen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formasi</a:t>
            </a:r>
            <a:r>
              <a:rPr lang="en-US" sz="900" dirty="0" smtClean="0">
                <a:latin typeface="+mj-lt"/>
              </a:rPr>
              <a:t>/</a:t>
            </a:r>
            <a:r>
              <a:rPr lang="en-US" sz="900" dirty="0" err="1" smtClean="0">
                <a:latin typeface="+mj-lt"/>
              </a:rPr>
              <a:t>kebutuhan</a:t>
            </a:r>
            <a:r>
              <a:rPr lang="en-US" sz="900" dirty="0" smtClean="0">
                <a:latin typeface="+mj-lt"/>
              </a:rPr>
              <a:t> SDM yang </a:t>
            </a:r>
            <a:r>
              <a:rPr lang="en-US" sz="900" dirty="0" err="1" smtClean="0">
                <a:latin typeface="+mj-lt"/>
              </a:rPr>
              <a:t>diusulkan</a:t>
            </a:r>
            <a:r>
              <a:rPr lang="en-US" sz="900" dirty="0" smtClean="0">
                <a:latin typeface="+mj-lt"/>
              </a:rPr>
              <a:t>.</a:t>
            </a:r>
            <a:endParaRPr lang="id-ID" sz="900" dirty="0">
              <a:latin typeface="+mj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018114" y="4354453"/>
            <a:ext cx="2378675" cy="3675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9684" tIns="44842" rIns="89684" bIns="44842" rtlCol="0">
            <a:spAutoFit/>
          </a:bodyPr>
          <a:lstStyle/>
          <a:p>
            <a:r>
              <a:rPr lang="en-US" sz="900" dirty="0" err="1" smtClean="0">
                <a:latin typeface="+mj-lt"/>
              </a:rPr>
              <a:t>Jumlah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Dokumen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anjab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dan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peta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jabatan</a:t>
            </a:r>
            <a:r>
              <a:rPr lang="en-US" sz="900" dirty="0" smtClean="0">
                <a:latin typeface="+mj-lt"/>
              </a:rPr>
              <a:t> yang </a:t>
            </a:r>
            <a:r>
              <a:rPr lang="en-US" sz="900" dirty="0" err="1" smtClean="0">
                <a:latin typeface="+mj-lt"/>
              </a:rPr>
              <a:t>diusulkan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sesuai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regulasi</a:t>
            </a:r>
            <a:r>
              <a:rPr lang="en-US" sz="900" dirty="0" smtClean="0">
                <a:latin typeface="+mj-lt"/>
              </a:rPr>
              <a:t>.</a:t>
            </a:r>
            <a:endParaRPr lang="id-ID" sz="900" dirty="0">
              <a:latin typeface="+mj-lt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712144" y="3157915"/>
            <a:ext cx="2036820" cy="33855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88900" indent="-88900"/>
            <a:r>
              <a:rPr lang="en-US" sz="800" dirty="0" err="1" smtClean="0">
                <a:latin typeface="+mj-lt"/>
              </a:rPr>
              <a:t>Jumlah</a:t>
            </a:r>
            <a:r>
              <a:rPr lang="en-US" sz="800" dirty="0" smtClean="0">
                <a:latin typeface="+mj-lt"/>
              </a:rPr>
              <a:t> </a:t>
            </a:r>
            <a:r>
              <a:rPr lang="en-US" sz="800" dirty="0" err="1" smtClean="0">
                <a:latin typeface="+mj-lt"/>
              </a:rPr>
              <a:t>Pegawai</a:t>
            </a:r>
            <a:r>
              <a:rPr lang="en-US" sz="800" dirty="0" smtClean="0">
                <a:latin typeface="+mj-lt"/>
              </a:rPr>
              <a:t> yang </a:t>
            </a:r>
            <a:r>
              <a:rPr lang="en-US" sz="800" dirty="0" err="1" smtClean="0">
                <a:latin typeface="+mj-lt"/>
              </a:rPr>
              <a:t>mengikuti</a:t>
            </a:r>
            <a:r>
              <a:rPr lang="en-US" sz="800" dirty="0" smtClean="0">
                <a:latin typeface="+mj-lt"/>
              </a:rPr>
              <a:t> </a:t>
            </a:r>
            <a:r>
              <a:rPr lang="en-US" sz="800" dirty="0" err="1" smtClean="0">
                <a:latin typeface="+mj-lt"/>
              </a:rPr>
              <a:t>pelatihan</a:t>
            </a:r>
            <a:r>
              <a:rPr lang="en-US" sz="800" dirty="0" smtClean="0">
                <a:latin typeface="+mj-lt"/>
              </a:rPr>
              <a:t>     minimal 20 jam /orang /</a:t>
            </a:r>
            <a:r>
              <a:rPr lang="en-US" sz="800" dirty="0" err="1" smtClean="0">
                <a:latin typeface="+mj-lt"/>
              </a:rPr>
              <a:t>tahun</a:t>
            </a:r>
            <a:r>
              <a:rPr lang="en-US" sz="800" dirty="0" smtClean="0">
                <a:latin typeface="+mj-lt"/>
              </a:rPr>
              <a:t>.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051849" y="3492968"/>
            <a:ext cx="2066733" cy="3675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9684" tIns="44842" rIns="89684" bIns="44842" rtlCol="0">
            <a:spAutoFit/>
          </a:bodyPr>
          <a:lstStyle/>
          <a:p>
            <a:r>
              <a:rPr lang="en-US" sz="900" dirty="0" err="1"/>
              <a:t>Jumlah</a:t>
            </a:r>
            <a:r>
              <a:rPr lang="en-US" sz="900" dirty="0"/>
              <a:t>  </a:t>
            </a:r>
            <a:r>
              <a:rPr lang="en-US" sz="900" dirty="0" err="1"/>
              <a:t>inforasi</a:t>
            </a:r>
            <a:r>
              <a:rPr lang="en-US" sz="900" dirty="0"/>
              <a:t> yang </a:t>
            </a:r>
            <a:r>
              <a:rPr lang="en-US" sz="900" dirty="0" err="1"/>
              <a:t>disampaikan</a:t>
            </a:r>
            <a:r>
              <a:rPr lang="en-US" sz="900" dirty="0"/>
              <a:t> </a:t>
            </a:r>
            <a:r>
              <a:rPr lang="en-US" sz="900" dirty="0" err="1"/>
              <a:t>dalammedia</a:t>
            </a:r>
            <a:r>
              <a:rPr lang="en-US" sz="900" dirty="0"/>
              <a:t> on line</a:t>
            </a:r>
            <a:r>
              <a:rPr lang="id-ID" sz="900" dirty="0" smtClean="0"/>
              <a:t>.</a:t>
            </a:r>
            <a:r>
              <a:rPr lang="en-US" sz="900" dirty="0" smtClean="0">
                <a:latin typeface="+mj-lt"/>
              </a:rPr>
              <a:t>.</a:t>
            </a:r>
            <a:endParaRPr lang="id-ID" sz="900" dirty="0">
              <a:latin typeface="+mj-l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051849" y="4228912"/>
            <a:ext cx="2066733" cy="3675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9684" tIns="44842" rIns="89684" bIns="44842" rtlCol="0">
            <a:spAutoFit/>
          </a:bodyPr>
          <a:lstStyle/>
          <a:p>
            <a:r>
              <a:rPr lang="en-US" sz="900" dirty="0" err="1"/>
              <a:t>Jumlah</a:t>
            </a:r>
            <a:r>
              <a:rPr lang="en-US" sz="900" dirty="0"/>
              <a:t> </a:t>
            </a:r>
            <a:r>
              <a:rPr lang="en-US" sz="900" dirty="0" err="1"/>
              <a:t>pelaksanaan</a:t>
            </a:r>
            <a:r>
              <a:rPr lang="en-US" sz="900" dirty="0"/>
              <a:t> </a:t>
            </a:r>
            <a:r>
              <a:rPr lang="en-US" sz="900" dirty="0" err="1"/>
              <a:t>rapat</a:t>
            </a:r>
            <a:r>
              <a:rPr lang="en-US" sz="900" dirty="0"/>
              <a:t> </a:t>
            </a:r>
            <a:r>
              <a:rPr lang="en-US" sz="900" dirty="0" err="1" smtClean="0"/>
              <a:t>dengan</a:t>
            </a:r>
            <a:r>
              <a:rPr lang="en-US" sz="900" dirty="0"/>
              <a:t> </a:t>
            </a:r>
            <a:r>
              <a:rPr lang="en-US" sz="900" dirty="0" err="1" smtClean="0"/>
              <a:t>pimpinan</a:t>
            </a:r>
            <a:r>
              <a:rPr lang="en-US" sz="900" dirty="0"/>
              <a:t>.</a:t>
            </a:r>
            <a:endParaRPr lang="id-ID" sz="900" dirty="0"/>
          </a:p>
        </p:txBody>
      </p:sp>
      <p:sp>
        <p:nvSpPr>
          <p:cNvPr id="64" name="TextBox 63"/>
          <p:cNvSpPr txBox="1"/>
          <p:nvPr/>
        </p:nvSpPr>
        <p:spPr>
          <a:xfrm>
            <a:off x="6073241" y="4980685"/>
            <a:ext cx="2045341" cy="3675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9684" tIns="44842" rIns="89684" bIns="44842" rtlCol="0">
            <a:spAutoFit/>
          </a:bodyPr>
          <a:lstStyle/>
          <a:p>
            <a:r>
              <a:rPr lang="en-US" sz="900" dirty="0" err="1"/>
              <a:t>Jumlah</a:t>
            </a:r>
            <a:r>
              <a:rPr lang="en-US" sz="900" dirty="0"/>
              <a:t> </a:t>
            </a:r>
            <a:r>
              <a:rPr lang="en-US" sz="900" dirty="0" err="1"/>
              <a:t>Arsip</a:t>
            </a:r>
            <a:r>
              <a:rPr lang="en-US" sz="900" dirty="0"/>
              <a:t> yang </a:t>
            </a:r>
            <a:r>
              <a:rPr lang="en-US" sz="900" dirty="0" err="1"/>
              <a:t>telah</a:t>
            </a:r>
            <a:r>
              <a:rPr lang="en-US" sz="900" dirty="0"/>
              <a:t> </a:t>
            </a:r>
            <a:r>
              <a:rPr lang="en-US" sz="900" dirty="0" err="1"/>
              <a:t>tertata</a:t>
            </a:r>
            <a:r>
              <a:rPr lang="en-US" sz="900" dirty="0"/>
              <a:t> </a:t>
            </a:r>
            <a:r>
              <a:rPr lang="en-US" sz="900" dirty="0" err="1"/>
              <a:t>sesuai</a:t>
            </a:r>
            <a:r>
              <a:rPr lang="en-US" sz="900" dirty="0"/>
              <a:t> </a:t>
            </a:r>
            <a:r>
              <a:rPr lang="en-US" sz="900" dirty="0" err="1"/>
              <a:t>ketentuan</a:t>
            </a:r>
            <a:r>
              <a:rPr lang="en-US" sz="900" dirty="0"/>
              <a:t>.</a:t>
            </a:r>
            <a:endParaRPr lang="id-ID" sz="900" dirty="0"/>
          </a:p>
        </p:txBody>
      </p:sp>
      <p:sp>
        <p:nvSpPr>
          <p:cNvPr id="65" name="TextBox 64"/>
          <p:cNvSpPr txBox="1"/>
          <p:nvPr/>
        </p:nvSpPr>
        <p:spPr>
          <a:xfrm>
            <a:off x="6037104" y="5641185"/>
            <a:ext cx="2081478" cy="3675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9684" tIns="44842" rIns="89684" bIns="44842" rtlCol="0">
            <a:spAutoFit/>
          </a:bodyPr>
          <a:lstStyle/>
          <a:p>
            <a:pPr marL="88900" indent="-88900"/>
            <a:r>
              <a:rPr lang="id-ID" sz="900" dirty="0"/>
              <a:t>. </a:t>
            </a:r>
            <a:r>
              <a:rPr lang="en-US" sz="900" dirty="0" err="1"/>
              <a:t>Jumlah</a:t>
            </a:r>
            <a:r>
              <a:rPr lang="en-US" sz="900" dirty="0"/>
              <a:t> </a:t>
            </a:r>
            <a:r>
              <a:rPr lang="en-US" sz="900" dirty="0" err="1"/>
              <a:t>Promosi</a:t>
            </a:r>
            <a:r>
              <a:rPr lang="en-US" sz="900" dirty="0"/>
              <a:t> </a:t>
            </a:r>
            <a:r>
              <a:rPr lang="en-US" sz="900" dirty="0" err="1"/>
              <a:t>Kesehatan</a:t>
            </a:r>
            <a:r>
              <a:rPr lang="en-US" sz="900" dirty="0"/>
              <a:t> RS  di </a:t>
            </a:r>
            <a:r>
              <a:rPr lang="en-US" sz="900" dirty="0" err="1"/>
              <a:t>dalam</a:t>
            </a:r>
            <a:r>
              <a:rPr lang="en-US" sz="900" dirty="0"/>
              <a:t> </a:t>
            </a:r>
            <a:r>
              <a:rPr lang="en-US" sz="900" dirty="0" err="1"/>
              <a:t>gedung</a:t>
            </a:r>
            <a:r>
              <a:rPr lang="en-US" sz="900" dirty="0"/>
              <a:t> </a:t>
            </a:r>
            <a:r>
              <a:rPr lang="en-US" sz="900" dirty="0" err="1"/>
              <a:t>dan</a:t>
            </a:r>
            <a:r>
              <a:rPr lang="en-US" sz="900" dirty="0"/>
              <a:t> di </a:t>
            </a:r>
            <a:r>
              <a:rPr lang="en-US" sz="900" dirty="0" err="1"/>
              <a:t>luar</a:t>
            </a:r>
            <a:r>
              <a:rPr lang="en-US" sz="900" dirty="0"/>
              <a:t> </a:t>
            </a:r>
            <a:r>
              <a:rPr lang="en-US" sz="900" dirty="0" err="1"/>
              <a:t>gedung</a:t>
            </a:r>
            <a:r>
              <a:rPr lang="en-US" sz="900" dirty="0"/>
              <a:t>.</a:t>
            </a:r>
            <a:endParaRPr lang="id-ID" sz="900" dirty="0"/>
          </a:p>
        </p:txBody>
      </p:sp>
      <p:sp>
        <p:nvSpPr>
          <p:cNvPr id="66" name="TextBox 65"/>
          <p:cNvSpPr txBox="1"/>
          <p:nvPr/>
        </p:nvSpPr>
        <p:spPr>
          <a:xfrm>
            <a:off x="8315975" y="3219269"/>
            <a:ext cx="1822349" cy="33678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lIns="89684" tIns="44842" rIns="89684" bIns="44842" rtlCol="0">
            <a:spAutoFit/>
          </a:bodyPr>
          <a:lstStyle/>
          <a:p>
            <a:pPr marL="88900" indent="-88900"/>
            <a:r>
              <a:rPr lang="en-US" sz="800" dirty="0" smtClean="0">
                <a:solidFill>
                  <a:schemeClr val="bg1"/>
                </a:solidFill>
                <a:latin typeface="+mj-lt"/>
              </a:rPr>
              <a:t>1.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Tersedianya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Dokumen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Perencanaan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Kinerja</a:t>
            </a:r>
            <a:endParaRPr lang="en-US" sz="8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8329009" y="3550168"/>
            <a:ext cx="1838438" cy="3675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9684" tIns="44842" rIns="89684" bIns="44842" rtlCol="0">
            <a:spAutoFit/>
          </a:bodyPr>
          <a:lstStyle/>
          <a:p>
            <a:r>
              <a:rPr lang="en-US" sz="900" dirty="0" err="1">
                <a:latin typeface="+mj-lt"/>
              </a:rPr>
              <a:t>Jumlah</a:t>
            </a:r>
            <a:r>
              <a:rPr lang="en-US" sz="900" dirty="0">
                <a:latin typeface="+mj-lt"/>
              </a:rPr>
              <a:t> </a:t>
            </a:r>
            <a:r>
              <a:rPr lang="en-US" sz="900" dirty="0" err="1">
                <a:latin typeface="+mj-lt"/>
              </a:rPr>
              <a:t>dokumen</a:t>
            </a:r>
            <a:r>
              <a:rPr lang="en-US" sz="900" dirty="0">
                <a:latin typeface="+mj-lt"/>
              </a:rPr>
              <a:t> </a:t>
            </a:r>
            <a:r>
              <a:rPr lang="en-US" sz="900" dirty="0" err="1">
                <a:latin typeface="+mj-lt"/>
              </a:rPr>
              <a:t>Perencanaan</a:t>
            </a:r>
            <a:r>
              <a:rPr lang="en-US" sz="900" dirty="0">
                <a:latin typeface="+mj-lt"/>
              </a:rPr>
              <a:t> </a:t>
            </a:r>
            <a:r>
              <a:rPr lang="en-US" sz="900" dirty="0" err="1">
                <a:latin typeface="+mj-lt"/>
              </a:rPr>
              <a:t>Kinerja</a:t>
            </a:r>
            <a:r>
              <a:rPr lang="en-US" sz="900" dirty="0" smtClean="0">
                <a:latin typeface="+mj-lt"/>
              </a:rPr>
              <a:t>.</a:t>
            </a:r>
            <a:endParaRPr lang="en-US" sz="900" dirty="0">
              <a:latin typeface="+mj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332627" y="4422251"/>
            <a:ext cx="1838438" cy="1060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9684" tIns="44842" rIns="89684" bIns="44842" rtlCol="0">
            <a:spAutoFit/>
          </a:bodyPr>
          <a:lstStyle/>
          <a:p>
            <a:pPr marL="88900" indent="-88900"/>
            <a:r>
              <a:rPr lang="id-ID" sz="900" dirty="0" smtClean="0"/>
              <a:t>1</a:t>
            </a:r>
            <a:r>
              <a:rPr lang="en-US" sz="900" dirty="0" smtClean="0"/>
              <a:t>. </a:t>
            </a:r>
            <a:r>
              <a:rPr lang="en-US" sz="900" dirty="0" err="1" smtClean="0"/>
              <a:t>Persentase</a:t>
            </a:r>
            <a:r>
              <a:rPr lang="en-US" sz="900" dirty="0" smtClean="0"/>
              <a:t>  </a:t>
            </a:r>
            <a:r>
              <a:rPr lang="en-US" sz="900" dirty="0" err="1"/>
              <a:t>Dokumen</a:t>
            </a:r>
            <a:r>
              <a:rPr lang="en-US" sz="900" dirty="0"/>
              <a:t> </a:t>
            </a:r>
            <a:r>
              <a:rPr lang="en-US" sz="900" dirty="0" err="1"/>
              <a:t>Pelaporan</a:t>
            </a:r>
            <a:r>
              <a:rPr lang="en-US" sz="900" dirty="0"/>
              <a:t> </a:t>
            </a:r>
            <a:r>
              <a:rPr lang="en-US" sz="900" dirty="0" err="1"/>
              <a:t>Kinerja</a:t>
            </a:r>
            <a:r>
              <a:rPr lang="en-US" sz="900" dirty="0"/>
              <a:t> yang </a:t>
            </a:r>
            <a:r>
              <a:rPr lang="en-US" sz="900" dirty="0" err="1"/>
              <a:t>sesuai</a:t>
            </a:r>
            <a:r>
              <a:rPr lang="en-US" sz="900" dirty="0"/>
              <a:t> </a:t>
            </a:r>
            <a:r>
              <a:rPr lang="en-US" sz="900" dirty="0" err="1"/>
              <a:t>dengan</a:t>
            </a:r>
            <a:r>
              <a:rPr lang="en-US" sz="900" dirty="0"/>
              <a:t> </a:t>
            </a:r>
            <a:r>
              <a:rPr lang="en-US" sz="900" dirty="0" err="1"/>
              <a:t>pedoman</a:t>
            </a:r>
            <a:r>
              <a:rPr lang="en-US" sz="900" dirty="0"/>
              <a:t> </a:t>
            </a:r>
            <a:r>
              <a:rPr lang="en-US" sz="900" dirty="0" err="1"/>
              <a:t>penyusunan</a:t>
            </a:r>
            <a:r>
              <a:rPr lang="en-US" sz="900" dirty="0"/>
              <a:t> </a:t>
            </a:r>
            <a:r>
              <a:rPr lang="en-US" sz="900" dirty="0" err="1"/>
              <a:t>Laproan</a:t>
            </a:r>
            <a:r>
              <a:rPr lang="en-US" sz="900" dirty="0"/>
              <a:t> </a:t>
            </a:r>
            <a:r>
              <a:rPr lang="en-US" sz="900" dirty="0" err="1"/>
              <a:t>Kinerja</a:t>
            </a:r>
            <a:r>
              <a:rPr lang="en-US" sz="900" dirty="0" smtClean="0"/>
              <a:t>.</a:t>
            </a:r>
          </a:p>
          <a:p>
            <a:pPr marL="88900" indent="-88900"/>
            <a:endParaRPr lang="id-ID" sz="900" dirty="0"/>
          </a:p>
          <a:p>
            <a:pPr marL="88900" indent="-88900"/>
            <a:r>
              <a:rPr lang="id-ID" sz="900" dirty="0"/>
              <a:t>2. </a:t>
            </a:r>
            <a:r>
              <a:rPr lang="en-US" sz="900" dirty="0" err="1"/>
              <a:t>Ketepatan</a:t>
            </a:r>
            <a:r>
              <a:rPr lang="en-US" sz="900" dirty="0"/>
              <a:t> </a:t>
            </a:r>
            <a:r>
              <a:rPr lang="en-US" sz="900" dirty="0" err="1"/>
              <a:t>waktu</a:t>
            </a:r>
            <a:r>
              <a:rPr lang="en-US" sz="900" dirty="0"/>
              <a:t> </a:t>
            </a:r>
            <a:r>
              <a:rPr lang="en-US" sz="900" dirty="0" err="1"/>
              <a:t>penyampaian</a:t>
            </a:r>
            <a:r>
              <a:rPr lang="en-US" sz="900" dirty="0"/>
              <a:t> </a:t>
            </a:r>
            <a:r>
              <a:rPr lang="en-US" sz="900" dirty="0" err="1"/>
              <a:t>Laporan</a:t>
            </a:r>
            <a:r>
              <a:rPr lang="en-US" sz="900" dirty="0"/>
              <a:t> </a:t>
            </a:r>
            <a:r>
              <a:rPr lang="id-ID" sz="900" dirty="0"/>
              <a:t>kinerja</a:t>
            </a:r>
          </a:p>
        </p:txBody>
      </p:sp>
      <p:sp>
        <p:nvSpPr>
          <p:cNvPr id="69" name="Rectangle 68"/>
          <p:cNvSpPr/>
          <p:nvPr/>
        </p:nvSpPr>
        <p:spPr>
          <a:xfrm>
            <a:off x="10360728" y="4509125"/>
            <a:ext cx="1249872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800" dirty="0" err="1" smtClean="0">
                <a:latin typeface="+mj-lt"/>
              </a:rPr>
              <a:t>Jumlah</a:t>
            </a:r>
            <a:r>
              <a:rPr lang="en-US" sz="800" dirty="0" smtClean="0">
                <a:latin typeface="+mj-lt"/>
              </a:rPr>
              <a:t> </a:t>
            </a:r>
            <a:r>
              <a:rPr lang="en-US" sz="800" dirty="0" err="1" smtClean="0">
                <a:latin typeface="+mj-lt"/>
              </a:rPr>
              <a:t>dokumen</a:t>
            </a:r>
            <a:r>
              <a:rPr lang="en-US" sz="800" dirty="0" smtClean="0">
                <a:latin typeface="+mj-lt"/>
              </a:rPr>
              <a:t> </a:t>
            </a:r>
            <a:r>
              <a:rPr lang="en-US" sz="800" dirty="0" err="1" smtClean="0">
                <a:latin typeface="+mj-lt"/>
              </a:rPr>
              <a:t>pendapatan</a:t>
            </a:r>
            <a:r>
              <a:rPr lang="en-US" sz="800" dirty="0" smtClean="0">
                <a:latin typeface="+mj-lt"/>
              </a:rPr>
              <a:t> yang </a:t>
            </a:r>
            <a:r>
              <a:rPr lang="en-US" sz="800" dirty="0" err="1" smtClean="0">
                <a:latin typeface="+mj-lt"/>
              </a:rPr>
              <a:t>diverifikasi</a:t>
            </a:r>
            <a:r>
              <a:rPr lang="en-US" sz="800" dirty="0" smtClean="0">
                <a:latin typeface="+mj-lt"/>
              </a:rPr>
              <a:t>.</a:t>
            </a:r>
            <a:endParaRPr lang="id-ID" sz="800" dirty="0" smtClean="0">
              <a:latin typeface="+mj-lt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117930" y="1125415"/>
            <a:ext cx="2899527" cy="644558"/>
          </a:xfrm>
          <a:prstGeom prst="rect">
            <a:avLst/>
          </a:prstGeom>
          <a:solidFill>
            <a:srgbClr val="ED7D31"/>
          </a:solidFill>
        </p:spPr>
        <p:txBody>
          <a:bodyPr wrap="square" lIns="89684" tIns="44842" rIns="89684" bIns="44842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900" dirty="0" err="1" smtClean="0">
                <a:solidFill>
                  <a:schemeClr val="bg1"/>
                </a:solidFill>
              </a:rPr>
              <a:t>Meningkatnya</a:t>
            </a:r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Kualitas</a:t>
            </a:r>
            <a:r>
              <a:rPr lang="en-US" sz="900" dirty="0" smtClean="0">
                <a:solidFill>
                  <a:schemeClr val="bg1"/>
                </a:solidFill>
              </a:rPr>
              <a:t>  </a:t>
            </a:r>
            <a:r>
              <a:rPr lang="en-US" sz="900" dirty="0" err="1" smtClean="0">
                <a:solidFill>
                  <a:schemeClr val="bg1"/>
                </a:solidFill>
              </a:rPr>
              <a:t>Umum</a:t>
            </a:r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dan</a:t>
            </a:r>
            <a:r>
              <a:rPr lang="en-US" sz="900" dirty="0" smtClean="0">
                <a:solidFill>
                  <a:schemeClr val="bg1"/>
                </a:solidFill>
              </a:rPr>
              <a:t> SDM RS.</a:t>
            </a:r>
          </a:p>
          <a:p>
            <a:pPr marL="228600" indent="-228600">
              <a:buAutoNum type="arabicPeriod"/>
            </a:pPr>
            <a:r>
              <a:rPr lang="en-US" sz="900" dirty="0" err="1" smtClean="0">
                <a:solidFill>
                  <a:schemeClr val="bg1"/>
                </a:solidFill>
              </a:rPr>
              <a:t>Meningkatnya</a:t>
            </a:r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Keamanan</a:t>
            </a:r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dan</a:t>
            </a:r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Kenyamanan</a:t>
            </a:r>
            <a:r>
              <a:rPr lang="en-US" sz="900" dirty="0" smtClean="0">
                <a:solidFill>
                  <a:schemeClr val="bg1"/>
                </a:solidFill>
              </a:rPr>
              <a:t> RS.</a:t>
            </a:r>
          </a:p>
          <a:p>
            <a:pPr marL="228600" indent="-228600">
              <a:buAutoNum type="arabicPeriod"/>
            </a:pPr>
            <a:r>
              <a:rPr lang="en-US" sz="900" dirty="0" err="1" smtClean="0">
                <a:solidFill>
                  <a:schemeClr val="bg1"/>
                </a:solidFill>
              </a:rPr>
              <a:t>Meningkatnya</a:t>
            </a:r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Kualitas</a:t>
            </a:r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Perencanaan</a:t>
            </a:r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dan</a:t>
            </a:r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Pengelolaan</a:t>
            </a:r>
            <a:r>
              <a:rPr lang="en-US" sz="900" dirty="0" smtClean="0">
                <a:solidFill>
                  <a:schemeClr val="bg1"/>
                </a:solidFill>
              </a:rPr>
              <a:t>  </a:t>
            </a:r>
            <a:r>
              <a:rPr lang="en-US" sz="900" dirty="0" err="1" smtClean="0">
                <a:solidFill>
                  <a:schemeClr val="bg1"/>
                </a:solidFill>
              </a:rPr>
              <a:t>Keuangan</a:t>
            </a:r>
            <a:r>
              <a:rPr lang="en-US" sz="900" dirty="0" smtClean="0">
                <a:solidFill>
                  <a:schemeClr val="bg1"/>
                </a:solidFill>
              </a:rPr>
              <a:t> RS.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037104" y="6126180"/>
            <a:ext cx="2092084" cy="21367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89684" tIns="44842" rIns="89684" bIns="44842" rtlCol="0">
            <a:spAutoFit/>
          </a:bodyPr>
          <a:lstStyle/>
          <a:p>
            <a:pPr marL="88900" indent="-88900"/>
            <a:r>
              <a:rPr lang="en-US" sz="800" dirty="0">
                <a:solidFill>
                  <a:schemeClr val="bg1"/>
                </a:solidFill>
                <a:latin typeface="+mj-lt"/>
              </a:rPr>
              <a:t>5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. 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Meningkatnya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  <a:latin typeface="+mj-lt"/>
              </a:rPr>
              <a:t>Pengamanan</a:t>
            </a:r>
            <a:r>
              <a:rPr lang="en-US" sz="800" dirty="0" smtClean="0">
                <a:solidFill>
                  <a:schemeClr val="bg1"/>
                </a:solidFill>
                <a:latin typeface="+mj-lt"/>
              </a:rPr>
              <a:t> RS.</a:t>
            </a:r>
            <a:endParaRPr lang="id-ID" sz="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047710" y="6339850"/>
            <a:ext cx="2081478" cy="3675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9684" tIns="44842" rIns="89684" bIns="44842" rtlCol="0">
            <a:spAutoFit/>
          </a:bodyPr>
          <a:lstStyle/>
          <a:p>
            <a:pPr marL="88900" indent="-88900"/>
            <a:r>
              <a:rPr lang="id-ID" sz="900" dirty="0"/>
              <a:t>. </a:t>
            </a:r>
            <a:r>
              <a:rPr lang="en-US" sz="900" dirty="0" err="1" smtClean="0"/>
              <a:t>Persentase</a:t>
            </a:r>
            <a:r>
              <a:rPr lang="en-US" sz="900" dirty="0" smtClean="0"/>
              <a:t> </a:t>
            </a:r>
            <a:r>
              <a:rPr lang="en-US" sz="900" dirty="0" err="1" smtClean="0"/>
              <a:t>pelaksanaan</a:t>
            </a:r>
            <a:r>
              <a:rPr lang="en-US" sz="900" dirty="0" smtClean="0"/>
              <a:t> </a:t>
            </a:r>
            <a:r>
              <a:rPr lang="en-US" sz="900" dirty="0" err="1" smtClean="0"/>
              <a:t>prosedur</a:t>
            </a:r>
            <a:r>
              <a:rPr lang="en-US" sz="900" dirty="0" smtClean="0"/>
              <a:t> </a:t>
            </a:r>
            <a:r>
              <a:rPr lang="en-US" sz="900" dirty="0" err="1" smtClean="0"/>
              <a:t>keamanan</a:t>
            </a:r>
            <a:r>
              <a:rPr lang="en-US" sz="900" dirty="0" smtClean="0"/>
              <a:t>  RS </a:t>
            </a:r>
            <a:r>
              <a:rPr lang="en-US" sz="900" dirty="0" err="1" smtClean="0"/>
              <a:t>oleh</a:t>
            </a:r>
            <a:r>
              <a:rPr lang="en-US" sz="900" dirty="0" smtClean="0"/>
              <a:t> </a:t>
            </a:r>
            <a:r>
              <a:rPr lang="en-US" sz="900" dirty="0" err="1" smtClean="0"/>
              <a:t>tenaga</a:t>
            </a:r>
            <a:r>
              <a:rPr lang="en-US" sz="900" dirty="0" smtClean="0"/>
              <a:t> SATPAM.</a:t>
            </a:r>
            <a:endParaRPr lang="id-ID" sz="900" dirty="0"/>
          </a:p>
        </p:txBody>
      </p:sp>
      <p:sp>
        <p:nvSpPr>
          <p:cNvPr id="3" name="TextBox 2"/>
          <p:cNvSpPr txBox="1"/>
          <p:nvPr/>
        </p:nvSpPr>
        <p:spPr>
          <a:xfrm>
            <a:off x="5748964" y="1078224"/>
            <a:ext cx="3236026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 smtClean="0"/>
              <a:t>1.Persentase </a:t>
            </a:r>
            <a:r>
              <a:rPr lang="en-US" sz="900" dirty="0" err="1" smtClean="0"/>
              <a:t>pemenuhan</a:t>
            </a:r>
            <a:r>
              <a:rPr lang="en-US" sz="900" dirty="0" smtClean="0"/>
              <a:t> </a:t>
            </a:r>
            <a:r>
              <a:rPr lang="en-US" sz="900" dirty="0" err="1" smtClean="0"/>
              <a:t>standar</a:t>
            </a:r>
            <a:r>
              <a:rPr lang="en-US" sz="900" dirty="0" smtClean="0"/>
              <a:t> </a:t>
            </a:r>
            <a:r>
              <a:rPr lang="en-US" sz="900" dirty="0" err="1" smtClean="0"/>
              <a:t>Akreditasi</a:t>
            </a:r>
            <a:r>
              <a:rPr lang="en-US" sz="900" dirty="0" smtClean="0"/>
              <a:t> </a:t>
            </a:r>
            <a:r>
              <a:rPr lang="en-US" sz="900" dirty="0" err="1" smtClean="0"/>
              <a:t>terkait</a:t>
            </a:r>
            <a:r>
              <a:rPr lang="en-US" sz="900" dirty="0" smtClean="0"/>
              <a:t> </a:t>
            </a:r>
            <a:r>
              <a:rPr lang="en-US" sz="900" dirty="0" err="1" smtClean="0"/>
              <a:t>umum</a:t>
            </a:r>
            <a:r>
              <a:rPr lang="en-US" sz="900" dirty="0" smtClean="0"/>
              <a:t> &amp;</a:t>
            </a:r>
          </a:p>
          <a:p>
            <a:r>
              <a:rPr lang="en-US" sz="900" dirty="0"/>
              <a:t> </a:t>
            </a:r>
            <a:r>
              <a:rPr lang="en-US" sz="900" dirty="0" smtClean="0"/>
              <a:t>  SDM.</a:t>
            </a:r>
          </a:p>
          <a:p>
            <a:r>
              <a:rPr lang="en-US" sz="900" dirty="0" smtClean="0"/>
              <a:t>2.Persentase </a:t>
            </a:r>
            <a:r>
              <a:rPr lang="en-US" sz="900" dirty="0" err="1" smtClean="0"/>
              <a:t>terpenuhinya</a:t>
            </a:r>
            <a:r>
              <a:rPr lang="en-US" sz="900" dirty="0" smtClean="0"/>
              <a:t> </a:t>
            </a:r>
            <a:r>
              <a:rPr lang="en-US" sz="900" dirty="0" err="1" smtClean="0"/>
              <a:t>indikator</a:t>
            </a:r>
            <a:r>
              <a:rPr lang="en-US" sz="900" dirty="0" smtClean="0"/>
              <a:t> </a:t>
            </a:r>
            <a:r>
              <a:rPr lang="en-US" sz="900" dirty="0" err="1" smtClean="0"/>
              <a:t>kinerja</a:t>
            </a:r>
            <a:r>
              <a:rPr lang="en-US" sz="900" dirty="0" smtClean="0"/>
              <a:t> </a:t>
            </a:r>
            <a:r>
              <a:rPr lang="en-US" sz="900" dirty="0" err="1" smtClean="0"/>
              <a:t>Umum</a:t>
            </a:r>
            <a:r>
              <a:rPr lang="en-US" sz="900" dirty="0" smtClean="0"/>
              <a:t> &amp; SDM</a:t>
            </a:r>
          </a:p>
          <a:p>
            <a:r>
              <a:rPr lang="en-US" sz="900" dirty="0" smtClean="0"/>
              <a:t>3.Persentase </a:t>
            </a:r>
            <a:r>
              <a:rPr lang="en-US" sz="900" dirty="0" err="1" smtClean="0"/>
              <a:t>terepenuhinya</a:t>
            </a:r>
            <a:r>
              <a:rPr lang="en-US" sz="900" dirty="0" smtClean="0"/>
              <a:t> </a:t>
            </a:r>
            <a:r>
              <a:rPr lang="en-US" sz="900" dirty="0" err="1" smtClean="0"/>
              <a:t>stadar</a:t>
            </a:r>
            <a:r>
              <a:rPr lang="en-US" sz="900" dirty="0" smtClean="0"/>
              <a:t> </a:t>
            </a:r>
            <a:r>
              <a:rPr lang="en-US" sz="900" dirty="0" err="1" smtClean="0"/>
              <a:t>keamanan</a:t>
            </a:r>
            <a:r>
              <a:rPr lang="en-US" sz="900" dirty="0" smtClean="0"/>
              <a:t> </a:t>
            </a:r>
            <a:r>
              <a:rPr lang="en-US" sz="900" dirty="0" err="1" smtClean="0"/>
              <a:t>Rumah</a:t>
            </a:r>
            <a:r>
              <a:rPr lang="en-US" sz="900" dirty="0" smtClean="0"/>
              <a:t> </a:t>
            </a:r>
            <a:r>
              <a:rPr lang="en-US" sz="900" dirty="0" err="1" smtClean="0"/>
              <a:t>Sakit</a:t>
            </a:r>
            <a:r>
              <a:rPr lang="en-US" sz="900" dirty="0" smtClean="0"/>
              <a:t>.</a:t>
            </a:r>
            <a:endParaRPr lang="en-US" sz="900" dirty="0"/>
          </a:p>
        </p:txBody>
      </p:sp>
      <p:sp>
        <p:nvSpPr>
          <p:cNvPr id="73" name="Right Arrow 72"/>
          <p:cNvSpPr/>
          <p:nvPr/>
        </p:nvSpPr>
        <p:spPr>
          <a:xfrm>
            <a:off x="5041209" y="1059020"/>
            <a:ext cx="660047" cy="560003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684" tIns="44842" rIns="89684" bIns="44842" rtlCol="0" anchor="ctr"/>
          <a:lstStyle/>
          <a:p>
            <a:pPr algn="ctr"/>
            <a:endParaRPr lang="id-ID"/>
          </a:p>
        </p:txBody>
      </p:sp>
      <p:sp>
        <p:nvSpPr>
          <p:cNvPr id="74" name="TextBox 73"/>
          <p:cNvSpPr txBox="1"/>
          <p:nvPr/>
        </p:nvSpPr>
        <p:spPr>
          <a:xfrm>
            <a:off x="4961698" y="1227059"/>
            <a:ext cx="770056" cy="259551"/>
          </a:xfrm>
          <a:prstGeom prst="rect">
            <a:avLst/>
          </a:prstGeom>
          <a:noFill/>
        </p:spPr>
        <p:txBody>
          <a:bodyPr wrap="square" lIns="89684" tIns="44842" rIns="89684" bIns="44842" rtlCol="0">
            <a:spAutoFit/>
          </a:bodyPr>
          <a:lstStyle/>
          <a:p>
            <a:r>
              <a:rPr lang="id-ID" sz="1100" dirty="0" smtClean="0">
                <a:solidFill>
                  <a:schemeClr val="bg1"/>
                </a:solidFill>
              </a:rPr>
              <a:t>Indikator</a:t>
            </a:r>
            <a:endParaRPr lang="id-ID" sz="1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ight Arrow 26"/>
          <p:cNvSpPr/>
          <p:nvPr/>
        </p:nvSpPr>
        <p:spPr>
          <a:xfrm>
            <a:off x="7993819" y="615601"/>
            <a:ext cx="660047" cy="560003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684" tIns="44842" rIns="89684" bIns="44842" rtlCol="0" anchor="ctr"/>
          <a:lstStyle/>
          <a:p>
            <a:pPr algn="ctr"/>
            <a:endParaRPr lang="id-ID"/>
          </a:p>
        </p:txBody>
      </p:sp>
      <p:sp>
        <p:nvSpPr>
          <p:cNvPr id="6" name="TextBox 5"/>
          <p:cNvSpPr txBox="1"/>
          <p:nvPr/>
        </p:nvSpPr>
        <p:spPr>
          <a:xfrm>
            <a:off x="1848476" y="321301"/>
            <a:ext cx="6996500" cy="366425"/>
          </a:xfrm>
          <a:prstGeom prst="rect">
            <a:avLst/>
          </a:prstGeom>
          <a:noFill/>
        </p:spPr>
        <p:txBody>
          <a:bodyPr wrap="square" lIns="89684" tIns="44842" rIns="89684" bIns="44842" rtlCol="0">
            <a:spAutoFit/>
          </a:bodyPr>
          <a:lstStyle/>
          <a:p>
            <a:r>
              <a:rPr lang="id-ID" dirty="0" smtClean="0"/>
              <a:t>CASCADING  II, RSUD DR.ACHMAD MOCHTAR BUKITTINGGI</a:t>
            </a:r>
            <a:endParaRPr lang="id-ID" dirty="0"/>
          </a:p>
        </p:txBody>
      </p:sp>
      <p:pic>
        <p:nvPicPr>
          <p:cNvPr id="8" name="Picture 2" descr="LOGO SUMBAR PRO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201" y="452727"/>
            <a:ext cx="598684" cy="776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LOGO RSA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9383" y="486851"/>
            <a:ext cx="560009" cy="738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187014" y="1400355"/>
            <a:ext cx="546258" cy="39833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89684" tIns="44842" rIns="89684" bIns="44842" rtlCol="0">
            <a:spAutoFit/>
          </a:bodyPr>
          <a:lstStyle/>
          <a:p>
            <a:pPr algn="ctr"/>
            <a:r>
              <a:rPr lang="id-ID" sz="1000" b="1" dirty="0" smtClean="0">
                <a:solidFill>
                  <a:schemeClr val="bg1"/>
                </a:solidFill>
                <a:latin typeface="+mj-lt"/>
              </a:rPr>
              <a:t>Eselon II</a:t>
            </a:r>
            <a:endParaRPr lang="id-ID" sz="1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40765" y="1310571"/>
            <a:ext cx="2455448" cy="367559"/>
          </a:xfrm>
          <a:prstGeom prst="rect">
            <a:avLst/>
          </a:prstGeom>
          <a:noFill/>
        </p:spPr>
        <p:txBody>
          <a:bodyPr wrap="square" lIns="89684" tIns="44842" rIns="89684" bIns="44842" rtlCol="0">
            <a:spAutoFit/>
          </a:bodyPr>
          <a:lstStyle/>
          <a:p>
            <a:r>
              <a:rPr lang="id-ID" b="1" dirty="0" smtClean="0">
                <a:latin typeface="+mj-lt"/>
              </a:rPr>
              <a:t>S</a:t>
            </a:r>
            <a:r>
              <a:rPr lang="en-US" b="1" dirty="0" err="1" smtClean="0">
                <a:latin typeface="+mj-lt"/>
              </a:rPr>
              <a:t>asaran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Strategis</a:t>
            </a:r>
            <a:r>
              <a:rPr lang="id-ID" b="1" dirty="0" smtClean="0">
                <a:latin typeface="+mj-lt"/>
              </a:rPr>
              <a:t>.</a:t>
            </a:r>
            <a:r>
              <a:rPr lang="en-US" b="1" dirty="0" smtClean="0">
                <a:latin typeface="+mj-lt"/>
              </a:rPr>
              <a:t>4</a:t>
            </a:r>
            <a:endParaRPr lang="id-ID" b="1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50031" y="712077"/>
            <a:ext cx="2200158" cy="458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89684" tIns="44842" rIns="89684" bIns="44842" rtlCol="0">
            <a:spAutoFit/>
          </a:bodyPr>
          <a:lstStyle/>
          <a:p>
            <a:pPr algn="ctr"/>
            <a:r>
              <a:rPr lang="id-ID" sz="1200" b="1" dirty="0" smtClean="0">
                <a:solidFill>
                  <a:schemeClr val="bg1"/>
                </a:solidFill>
                <a:latin typeface="+mj-lt"/>
              </a:rPr>
              <a:t>Meningkatnya Kemandirian</a:t>
            </a:r>
          </a:p>
          <a:p>
            <a:pPr algn="ctr"/>
            <a:r>
              <a:rPr lang="id-ID" sz="1200" b="1" dirty="0" smtClean="0">
                <a:solidFill>
                  <a:schemeClr val="bg1"/>
                </a:solidFill>
                <a:latin typeface="+mj-lt"/>
              </a:rPr>
              <a:t>Keuangan Rumah Sakit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725217" y="547603"/>
            <a:ext cx="1485107" cy="6445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lIns="89684" tIns="44842" rIns="89684" bIns="44842" rtlCol="0">
            <a:spAutoFit/>
          </a:bodyPr>
          <a:lstStyle/>
          <a:p>
            <a:pPr marL="336316" indent="-336316"/>
            <a:r>
              <a:rPr lang="id-ID" sz="1200" dirty="0" smtClean="0">
                <a:latin typeface="+mj-lt"/>
              </a:rPr>
              <a:t>Tingkat Kemandirian Keuangan  RS (TKK )  </a:t>
            </a:r>
            <a:endParaRPr lang="id-ID" sz="1200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91329" y="1985814"/>
            <a:ext cx="2544633" cy="367559"/>
          </a:xfrm>
          <a:prstGeom prst="rect">
            <a:avLst/>
          </a:prstGeom>
          <a:solidFill>
            <a:srgbClr val="ED7D31"/>
          </a:solidFill>
        </p:spPr>
        <p:txBody>
          <a:bodyPr wrap="square" lIns="89684" tIns="44842" rIns="89684" bIns="44842" rtlCol="0">
            <a:spAutoFit/>
          </a:bodyPr>
          <a:lstStyle/>
          <a:p>
            <a:pPr algn="ctr"/>
            <a:r>
              <a:rPr lang="en-US" sz="900" dirty="0" err="1" smtClean="0">
                <a:solidFill>
                  <a:schemeClr val="bg1"/>
                </a:solidFill>
              </a:rPr>
              <a:t>Meningkatnya</a:t>
            </a:r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Klaim</a:t>
            </a:r>
            <a:r>
              <a:rPr lang="en-US" sz="900" dirty="0" smtClean="0">
                <a:solidFill>
                  <a:schemeClr val="bg1"/>
                </a:solidFill>
              </a:rPr>
              <a:t> </a:t>
            </a:r>
            <a:endParaRPr lang="id-ID" sz="900" dirty="0" smtClean="0">
              <a:solidFill>
                <a:schemeClr val="bg1"/>
              </a:solidFill>
            </a:endParaRPr>
          </a:p>
          <a:p>
            <a:pPr algn="ctr"/>
            <a:endParaRPr lang="id-ID" sz="9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426090" y="2004807"/>
            <a:ext cx="2073373" cy="367559"/>
          </a:xfrm>
          <a:prstGeom prst="rect">
            <a:avLst/>
          </a:prstGeom>
          <a:solidFill>
            <a:srgbClr val="ED7D31"/>
          </a:solidFill>
        </p:spPr>
        <p:txBody>
          <a:bodyPr wrap="square" lIns="89684" tIns="44842" rIns="89684" bIns="44842" rtlCol="0">
            <a:spAutoFit/>
          </a:bodyPr>
          <a:lstStyle/>
          <a:p>
            <a:pPr algn="ctr"/>
            <a:r>
              <a:rPr lang="en-US" sz="900" dirty="0" err="1" smtClean="0">
                <a:solidFill>
                  <a:schemeClr val="bg1"/>
                </a:solidFill>
              </a:rPr>
              <a:t>Meningkatnya</a:t>
            </a:r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Kerjasama</a:t>
            </a:r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dengan</a:t>
            </a:r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Pihak</a:t>
            </a:r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Ke</a:t>
            </a:r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Tiga</a:t>
            </a:r>
            <a:endParaRPr lang="id-ID" sz="9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409529" y="1280952"/>
            <a:ext cx="770056" cy="259551"/>
          </a:xfrm>
          <a:prstGeom prst="rect">
            <a:avLst/>
          </a:prstGeom>
          <a:noFill/>
        </p:spPr>
        <p:txBody>
          <a:bodyPr wrap="square" lIns="89684" tIns="44842" rIns="89684" bIns="44842" rtlCol="0">
            <a:spAutoFit/>
          </a:bodyPr>
          <a:lstStyle/>
          <a:p>
            <a:r>
              <a:rPr lang="id-ID" sz="1100" dirty="0" smtClean="0">
                <a:solidFill>
                  <a:schemeClr val="bg1"/>
                </a:solidFill>
              </a:rPr>
              <a:t>Indikator</a:t>
            </a:r>
            <a:endParaRPr lang="id-ID" sz="11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933316" y="769299"/>
            <a:ext cx="781055" cy="259551"/>
          </a:xfrm>
          <a:prstGeom prst="rect">
            <a:avLst/>
          </a:prstGeom>
          <a:noFill/>
        </p:spPr>
        <p:txBody>
          <a:bodyPr wrap="square" lIns="89684" tIns="44842" rIns="89684" bIns="44842" rtlCol="0">
            <a:spAutoFit/>
          </a:bodyPr>
          <a:lstStyle/>
          <a:p>
            <a:r>
              <a:rPr lang="id-ID" sz="1100" dirty="0" smtClean="0">
                <a:solidFill>
                  <a:schemeClr val="bg1"/>
                </a:solidFill>
              </a:rPr>
              <a:t>Indikator</a:t>
            </a:r>
            <a:endParaRPr lang="id-ID" sz="11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491329" y="2352826"/>
            <a:ext cx="2555061" cy="5676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9684" tIns="44842" rIns="89684" bIns="44842" rtlCol="0">
            <a:spAutoFit/>
          </a:bodyPr>
          <a:lstStyle/>
          <a:p>
            <a:pPr marL="88751" indent="-88751"/>
            <a:r>
              <a:rPr lang="id-ID" sz="1100" dirty="0" smtClean="0">
                <a:latin typeface="+mj-lt"/>
              </a:rPr>
              <a:t>Persentase </a:t>
            </a:r>
            <a:r>
              <a:rPr lang="en-US" sz="1100" dirty="0" err="1" smtClean="0">
                <a:latin typeface="+mj-lt"/>
              </a:rPr>
              <a:t>Ketepatan</a:t>
            </a:r>
            <a:r>
              <a:rPr lang="en-US" sz="1100" dirty="0" smtClean="0">
                <a:latin typeface="+mj-lt"/>
              </a:rPr>
              <a:t> </a:t>
            </a:r>
            <a:r>
              <a:rPr lang="en-US" sz="1100" dirty="0" err="1" smtClean="0">
                <a:latin typeface="+mj-lt"/>
              </a:rPr>
              <a:t>Pemenuhan</a:t>
            </a:r>
            <a:r>
              <a:rPr lang="en-US" sz="1100" dirty="0" smtClean="0">
                <a:latin typeface="+mj-lt"/>
              </a:rPr>
              <a:t> </a:t>
            </a:r>
            <a:r>
              <a:rPr lang="en-US" sz="1100" dirty="0" err="1" smtClean="0">
                <a:latin typeface="+mj-lt"/>
              </a:rPr>
              <a:t>Persyaratan</a:t>
            </a:r>
            <a:r>
              <a:rPr lang="en-US" sz="1100" dirty="0" smtClean="0">
                <a:latin typeface="+mj-lt"/>
              </a:rPr>
              <a:t> </a:t>
            </a:r>
            <a:r>
              <a:rPr lang="en-US" sz="1100" dirty="0" err="1" smtClean="0">
                <a:latin typeface="+mj-lt"/>
              </a:rPr>
              <a:t>Klaim</a:t>
            </a:r>
            <a:r>
              <a:rPr lang="en-US" sz="1100" dirty="0" smtClean="0">
                <a:latin typeface="+mj-lt"/>
              </a:rPr>
              <a:t>.</a:t>
            </a:r>
            <a:endParaRPr lang="id-ID" sz="1100" dirty="0" smtClean="0">
              <a:latin typeface="+mj-lt"/>
            </a:endParaRPr>
          </a:p>
          <a:p>
            <a:pPr marL="88751" indent="-88751"/>
            <a:endParaRPr lang="id-ID" sz="900" dirty="0" smtClean="0"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435374" y="2368214"/>
            <a:ext cx="2042020" cy="5368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9684" tIns="44842" rIns="89684" bIns="44842" rtlCol="0">
            <a:spAutoFit/>
          </a:bodyPr>
          <a:lstStyle/>
          <a:p>
            <a:r>
              <a:rPr lang="id-ID" sz="1000" dirty="0" smtClean="0">
                <a:latin typeface="+mj-lt"/>
              </a:rPr>
              <a:t>Persentase </a:t>
            </a:r>
            <a:r>
              <a:rPr lang="en-US" sz="1000" dirty="0" err="1" smtClean="0">
                <a:latin typeface="+mj-lt"/>
              </a:rPr>
              <a:t>Kenaikan</a:t>
            </a:r>
            <a:r>
              <a:rPr lang="en-US" sz="1000" dirty="0" smtClean="0">
                <a:latin typeface="+mj-lt"/>
              </a:rPr>
              <a:t> MOU </a:t>
            </a:r>
            <a:r>
              <a:rPr lang="en-US" sz="1000" dirty="0" err="1" smtClean="0">
                <a:latin typeface="+mj-lt"/>
              </a:rPr>
              <a:t>dengan</a:t>
            </a:r>
            <a:r>
              <a:rPr lang="en-US" sz="1000" dirty="0" smtClean="0">
                <a:latin typeface="+mj-lt"/>
              </a:rPr>
              <a:t> </a:t>
            </a:r>
            <a:r>
              <a:rPr lang="en-US" sz="1000" dirty="0" err="1" smtClean="0">
                <a:latin typeface="+mj-lt"/>
              </a:rPr>
              <a:t>Lembaga</a:t>
            </a:r>
            <a:r>
              <a:rPr lang="en-US" sz="1000" dirty="0" smtClean="0">
                <a:latin typeface="+mj-lt"/>
              </a:rPr>
              <a:t> </a:t>
            </a:r>
            <a:r>
              <a:rPr lang="en-US" sz="1000" dirty="0" err="1" smtClean="0">
                <a:latin typeface="+mj-lt"/>
              </a:rPr>
              <a:t>dan</a:t>
            </a:r>
            <a:r>
              <a:rPr lang="en-US" sz="1000" dirty="0" smtClean="0">
                <a:latin typeface="+mj-lt"/>
              </a:rPr>
              <a:t> </a:t>
            </a:r>
            <a:r>
              <a:rPr lang="en-US" sz="1000" dirty="0" err="1" smtClean="0">
                <a:latin typeface="+mj-lt"/>
              </a:rPr>
              <a:t>Instansi</a:t>
            </a:r>
            <a:r>
              <a:rPr lang="en-US" sz="1000" dirty="0" smtClean="0">
                <a:latin typeface="+mj-lt"/>
              </a:rPr>
              <a:t>.</a:t>
            </a:r>
            <a:endParaRPr lang="id-ID" sz="1000" dirty="0" smtClean="0">
              <a:latin typeface="+mj-lt"/>
            </a:endParaRPr>
          </a:p>
          <a:p>
            <a:endParaRPr lang="id-ID" sz="900" dirty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85639" y="2223906"/>
            <a:ext cx="594043" cy="458032"/>
          </a:xfrm>
          <a:prstGeom prst="rect">
            <a:avLst/>
          </a:prstGeom>
          <a:solidFill>
            <a:srgbClr val="ED7D31"/>
          </a:solidFill>
        </p:spPr>
        <p:txBody>
          <a:bodyPr wrap="square" lIns="89684" tIns="44842" rIns="89684" bIns="44842" rtlCol="0">
            <a:spAutoFit/>
          </a:bodyPr>
          <a:lstStyle/>
          <a:p>
            <a:pPr algn="ctr"/>
            <a:r>
              <a:rPr lang="id-ID" sz="1200" b="1" dirty="0" smtClean="0">
                <a:solidFill>
                  <a:schemeClr val="bg1"/>
                </a:solidFill>
                <a:latin typeface="+mj-lt"/>
              </a:rPr>
              <a:t>Eselon III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73951" y="3185011"/>
            <a:ext cx="559321" cy="42749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89684" tIns="44842" rIns="89684" bIns="44842" rtlCol="0">
            <a:spAutoFit/>
          </a:bodyPr>
          <a:lstStyle/>
          <a:p>
            <a:pPr algn="ctr"/>
            <a:r>
              <a:rPr lang="id-ID" sz="1100" b="1" dirty="0" smtClean="0">
                <a:solidFill>
                  <a:schemeClr val="bg1"/>
                </a:solidFill>
                <a:latin typeface="+mj-lt"/>
              </a:rPr>
              <a:t>Eselon </a:t>
            </a:r>
            <a:r>
              <a:rPr lang="id-ID" sz="1000" b="1" dirty="0" smtClean="0">
                <a:solidFill>
                  <a:schemeClr val="bg1"/>
                </a:solidFill>
                <a:latin typeface="+mj-lt"/>
              </a:rPr>
              <a:t>IV</a:t>
            </a:r>
            <a:endParaRPr lang="id-ID" sz="1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459237" y="4077347"/>
            <a:ext cx="2051303" cy="36755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89684" tIns="44842" rIns="89684" bIns="44842" rtlCol="0">
            <a:spAutoFit/>
          </a:bodyPr>
          <a:lstStyle/>
          <a:p>
            <a:pPr marL="88900" indent="-88900"/>
            <a:r>
              <a:rPr lang="en-US" sz="900" dirty="0" err="1" smtClean="0">
                <a:solidFill>
                  <a:schemeClr val="bg1"/>
                </a:solidFill>
                <a:latin typeface="+mj-lt"/>
              </a:rPr>
              <a:t>Meningkatnya</a:t>
            </a:r>
            <a:r>
              <a:rPr lang="en-US" sz="9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  <a:latin typeface="+mj-lt"/>
              </a:rPr>
              <a:t>Kerjasama</a:t>
            </a:r>
            <a:r>
              <a:rPr lang="en-US" sz="9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  <a:latin typeface="+mj-lt"/>
              </a:rPr>
              <a:t>dengan</a:t>
            </a:r>
            <a:r>
              <a:rPr lang="en-US" sz="9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  <a:latin typeface="+mj-lt"/>
              </a:rPr>
              <a:t>Institusi</a:t>
            </a:r>
            <a:r>
              <a:rPr lang="en-US" sz="9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  <a:latin typeface="+mj-lt"/>
              </a:rPr>
              <a:t>Pendidikan</a:t>
            </a:r>
            <a:r>
              <a:rPr lang="en-US" sz="900" dirty="0" smtClean="0">
                <a:solidFill>
                  <a:schemeClr val="bg1"/>
                </a:solidFill>
                <a:latin typeface="+mj-lt"/>
              </a:rPr>
              <a:t>.</a:t>
            </a:r>
          </a:p>
        </p:txBody>
      </p:sp>
      <p:cxnSp>
        <p:nvCxnSpPr>
          <p:cNvPr id="62" name="Straight Connector 61"/>
          <p:cNvCxnSpPr/>
          <p:nvPr/>
        </p:nvCxnSpPr>
        <p:spPr>
          <a:xfrm flipV="1">
            <a:off x="1990165" y="1794294"/>
            <a:ext cx="7360869" cy="22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5400000">
            <a:off x="9260486" y="1894261"/>
            <a:ext cx="170105" cy="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8439951" y="3087485"/>
            <a:ext cx="2032865" cy="50605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89684" tIns="44842" rIns="89684" bIns="44842" rtlCol="0">
            <a:spAutoFit/>
          </a:bodyPr>
          <a:lstStyle/>
          <a:p>
            <a:pPr marL="85725" indent="-85725"/>
            <a:r>
              <a:rPr lang="en-US" sz="900" dirty="0" smtClean="0">
                <a:solidFill>
                  <a:schemeClr val="bg1"/>
                </a:solidFill>
                <a:latin typeface="+mj-lt"/>
              </a:rPr>
              <a:t>   </a:t>
            </a:r>
            <a:r>
              <a:rPr lang="en-US" sz="900" dirty="0" err="1" smtClean="0">
                <a:solidFill>
                  <a:schemeClr val="bg1"/>
                </a:solidFill>
                <a:latin typeface="+mj-lt"/>
              </a:rPr>
              <a:t>Meningkatnya</a:t>
            </a:r>
            <a:r>
              <a:rPr lang="en-US" sz="9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  <a:latin typeface="+mj-lt"/>
              </a:rPr>
              <a:t>Kerjasama</a:t>
            </a:r>
            <a:r>
              <a:rPr lang="en-US" sz="900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900" dirty="0" err="1" smtClean="0">
                <a:solidFill>
                  <a:schemeClr val="bg1"/>
                </a:solidFill>
                <a:latin typeface="+mj-lt"/>
              </a:rPr>
              <a:t>dengan</a:t>
            </a:r>
            <a:r>
              <a:rPr lang="en-US" sz="9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  <a:latin typeface="+mj-lt"/>
              </a:rPr>
              <a:t>Pelayanan</a:t>
            </a:r>
            <a:r>
              <a:rPr lang="en-US" sz="9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  <a:latin typeface="+mj-lt"/>
              </a:rPr>
              <a:t>Kesehatan</a:t>
            </a:r>
            <a:r>
              <a:rPr lang="en-US" sz="900" dirty="0" smtClean="0">
                <a:solidFill>
                  <a:schemeClr val="bg1"/>
                </a:solidFill>
                <a:latin typeface="+mj-lt"/>
              </a:rPr>
              <a:t>.</a:t>
            </a:r>
          </a:p>
          <a:p>
            <a:pPr marL="85725" indent="-85725"/>
            <a:endParaRPr lang="id-ID" sz="9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98" name="Straight Connector 97"/>
          <p:cNvCxnSpPr/>
          <p:nvPr/>
        </p:nvCxnSpPr>
        <p:spPr>
          <a:xfrm rot="5400000">
            <a:off x="6746440" y="1880562"/>
            <a:ext cx="170105" cy="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8462726" y="4437586"/>
            <a:ext cx="2010090" cy="3983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89684" tIns="44842" rIns="89684" bIns="44842" rtlCol="0">
            <a:spAutoFit/>
          </a:bodyPr>
          <a:lstStyle/>
          <a:p>
            <a:pPr>
              <a:tabLst>
                <a:tab pos="0" algn="l"/>
              </a:tabLst>
            </a:pPr>
            <a:r>
              <a:rPr lang="en-US" sz="1000" dirty="0" err="1" smtClean="0">
                <a:latin typeface="+mj-lt"/>
              </a:rPr>
              <a:t>Persentase</a:t>
            </a:r>
            <a:r>
              <a:rPr lang="en-US" sz="1000" dirty="0" smtClean="0">
                <a:latin typeface="+mj-lt"/>
              </a:rPr>
              <a:t> </a:t>
            </a:r>
            <a:r>
              <a:rPr lang="en-US" sz="1000" dirty="0" err="1" smtClean="0">
                <a:latin typeface="+mj-lt"/>
              </a:rPr>
              <a:t>dengan</a:t>
            </a:r>
            <a:r>
              <a:rPr lang="en-US" sz="1000" dirty="0" smtClean="0">
                <a:latin typeface="+mj-lt"/>
              </a:rPr>
              <a:t> </a:t>
            </a:r>
            <a:r>
              <a:rPr lang="en-US" sz="1000" dirty="0" err="1" smtClean="0">
                <a:latin typeface="+mj-lt"/>
              </a:rPr>
              <a:t>Istitusi</a:t>
            </a:r>
            <a:r>
              <a:rPr lang="en-US" sz="1000" dirty="0" smtClean="0">
                <a:latin typeface="+mj-lt"/>
              </a:rPr>
              <a:t> </a:t>
            </a:r>
            <a:r>
              <a:rPr lang="en-US" sz="1000" dirty="0" err="1" smtClean="0">
                <a:latin typeface="+mj-lt"/>
              </a:rPr>
              <a:t>pendidikan</a:t>
            </a:r>
            <a:r>
              <a:rPr lang="en-US" sz="1000" dirty="0" smtClean="0">
                <a:latin typeface="+mj-lt"/>
              </a:rPr>
              <a:t> yang </a:t>
            </a:r>
            <a:r>
              <a:rPr lang="en-US" sz="1000" dirty="0" err="1" smtClean="0">
                <a:latin typeface="+mj-lt"/>
              </a:rPr>
              <a:t>disetujui</a:t>
            </a:r>
            <a:r>
              <a:rPr lang="en-US" sz="1000" dirty="0">
                <a:latin typeface="+mj-lt"/>
              </a:rPr>
              <a:t>.</a:t>
            </a:r>
            <a:endParaRPr lang="id-ID" sz="1000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5491329" y="3070481"/>
            <a:ext cx="2527951" cy="22905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89684" tIns="44842" rIns="89684" bIns="44842" rtlCol="0">
            <a:spAutoFit/>
          </a:bodyPr>
          <a:lstStyle/>
          <a:p>
            <a:pPr marL="88900" indent="-88900"/>
            <a:r>
              <a:rPr lang="en-US" sz="900" dirty="0" smtClean="0">
                <a:solidFill>
                  <a:schemeClr val="bg1"/>
                </a:solidFill>
                <a:latin typeface="+mj-lt"/>
              </a:rPr>
              <a:t>1. </a:t>
            </a:r>
            <a:r>
              <a:rPr lang="en-US" sz="900" dirty="0" err="1" smtClean="0">
                <a:solidFill>
                  <a:schemeClr val="bg1"/>
                </a:solidFill>
                <a:latin typeface="+mj-lt"/>
              </a:rPr>
              <a:t>Meningkatnya</a:t>
            </a:r>
            <a:r>
              <a:rPr lang="en-US" sz="9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  <a:latin typeface="+mj-lt"/>
              </a:rPr>
              <a:t>Klaim</a:t>
            </a:r>
            <a:r>
              <a:rPr lang="en-US" sz="900" dirty="0" smtClean="0">
                <a:solidFill>
                  <a:schemeClr val="bg1"/>
                </a:solidFill>
                <a:latin typeface="+mj-lt"/>
              </a:rPr>
              <a:t> BPJS</a:t>
            </a:r>
            <a:endParaRPr lang="id-ID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491330" y="3649121"/>
            <a:ext cx="2527950" cy="22905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89684" tIns="44842" rIns="89684" bIns="44842" rtlCol="0">
            <a:spAutoFit/>
          </a:bodyPr>
          <a:lstStyle/>
          <a:p>
            <a:pPr marL="88900" indent="-88900"/>
            <a:r>
              <a:rPr lang="en-US" sz="900" dirty="0" smtClean="0">
                <a:solidFill>
                  <a:schemeClr val="bg1"/>
                </a:solidFill>
                <a:latin typeface="+mj-lt"/>
              </a:rPr>
              <a:t>2. </a:t>
            </a:r>
            <a:r>
              <a:rPr lang="en-US" sz="900" dirty="0" err="1" smtClean="0">
                <a:solidFill>
                  <a:schemeClr val="bg1"/>
                </a:solidFill>
                <a:latin typeface="+mj-lt"/>
              </a:rPr>
              <a:t>Meningkatnya</a:t>
            </a:r>
            <a:r>
              <a:rPr lang="en-US" sz="9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  <a:latin typeface="+mj-lt"/>
              </a:rPr>
              <a:t>Pendapatan</a:t>
            </a:r>
            <a:r>
              <a:rPr lang="en-US" sz="9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  <a:latin typeface="+mj-lt"/>
              </a:rPr>
              <a:t>Pelayanan</a:t>
            </a:r>
            <a:r>
              <a:rPr lang="en-US" sz="9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  <a:latin typeface="+mj-lt"/>
              </a:rPr>
              <a:t>Umum</a:t>
            </a:r>
            <a:endParaRPr lang="en-US" sz="9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491330" y="4323057"/>
            <a:ext cx="2531074" cy="22905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89684" tIns="44842" rIns="89684" bIns="44842" rtlCol="0">
            <a:spAutoFit/>
          </a:bodyPr>
          <a:lstStyle/>
          <a:p>
            <a:pPr marL="88900" indent="-88900"/>
            <a:r>
              <a:rPr lang="en-US" sz="900" dirty="0" smtClean="0">
                <a:solidFill>
                  <a:schemeClr val="bg1"/>
                </a:solidFill>
                <a:latin typeface="+mj-lt"/>
              </a:rPr>
              <a:t>3. </a:t>
            </a:r>
            <a:r>
              <a:rPr lang="en-US" sz="900" dirty="0" err="1" smtClean="0">
                <a:solidFill>
                  <a:schemeClr val="bg1"/>
                </a:solidFill>
                <a:latin typeface="+mj-lt"/>
              </a:rPr>
              <a:t>Meningkatnya</a:t>
            </a:r>
            <a:r>
              <a:rPr lang="en-US" sz="9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  <a:latin typeface="+mj-lt"/>
              </a:rPr>
              <a:t>Klaim</a:t>
            </a:r>
            <a:r>
              <a:rPr lang="en-US" sz="9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  <a:latin typeface="+mj-lt"/>
              </a:rPr>
              <a:t>Asuransi</a:t>
            </a:r>
            <a:endParaRPr lang="en-US" sz="9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491329" y="3311453"/>
            <a:ext cx="2527951" cy="2290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9684" tIns="44842" rIns="89684" bIns="44842" rtlCol="0">
            <a:spAutoFit/>
          </a:bodyPr>
          <a:lstStyle/>
          <a:p>
            <a:r>
              <a:rPr lang="id-ID" sz="900" dirty="0"/>
              <a:t>Persentase </a:t>
            </a:r>
            <a:r>
              <a:rPr lang="en-US" sz="900" dirty="0" err="1"/>
              <a:t>Kenaikan</a:t>
            </a:r>
            <a:r>
              <a:rPr lang="en-US" sz="900" dirty="0"/>
              <a:t>  </a:t>
            </a:r>
            <a:r>
              <a:rPr lang="en-US" sz="900" dirty="0" err="1" smtClean="0"/>
              <a:t>Pendapatan</a:t>
            </a:r>
            <a:r>
              <a:rPr lang="en-US" sz="900" dirty="0"/>
              <a:t> </a:t>
            </a:r>
            <a:r>
              <a:rPr lang="en-US" sz="900" dirty="0" err="1" smtClean="0"/>
              <a:t>dari</a:t>
            </a:r>
            <a:r>
              <a:rPr lang="en-US" sz="900" dirty="0" smtClean="0"/>
              <a:t> </a:t>
            </a:r>
            <a:r>
              <a:rPr lang="en-US" sz="900" dirty="0"/>
              <a:t>BPJS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491330" y="3893568"/>
            <a:ext cx="2544631" cy="3675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9684" tIns="44842" rIns="89684" bIns="44842" rtlCol="0">
            <a:spAutoFit/>
          </a:bodyPr>
          <a:lstStyle/>
          <a:p>
            <a:r>
              <a:rPr lang="en-US" sz="900" dirty="0" err="1"/>
              <a:t>Persentase</a:t>
            </a:r>
            <a:r>
              <a:rPr lang="en-US" sz="900" dirty="0"/>
              <a:t> </a:t>
            </a:r>
            <a:r>
              <a:rPr lang="en-US" sz="900" dirty="0" err="1"/>
              <a:t>kenaikan</a:t>
            </a:r>
            <a:r>
              <a:rPr lang="en-US" sz="900" dirty="0"/>
              <a:t>  </a:t>
            </a:r>
            <a:r>
              <a:rPr lang="en-US" sz="900" dirty="0" err="1" smtClean="0"/>
              <a:t>pendapatan</a:t>
            </a:r>
            <a:r>
              <a:rPr lang="en-US" sz="900" dirty="0" smtClean="0"/>
              <a:t>  </a:t>
            </a:r>
            <a:r>
              <a:rPr lang="en-US" sz="900" dirty="0" err="1"/>
              <a:t>dari</a:t>
            </a:r>
            <a:r>
              <a:rPr lang="en-US" sz="900" dirty="0"/>
              <a:t> </a:t>
            </a:r>
            <a:r>
              <a:rPr lang="en-US" sz="900" dirty="0" err="1"/>
              <a:t>Pasien</a:t>
            </a:r>
            <a:r>
              <a:rPr lang="en-US" sz="900" dirty="0"/>
              <a:t> </a:t>
            </a:r>
            <a:r>
              <a:rPr lang="en-US" sz="900" dirty="0" err="1"/>
              <a:t>Umum</a:t>
            </a:r>
            <a:endParaRPr lang="en-US" sz="900" dirty="0"/>
          </a:p>
        </p:txBody>
      </p:sp>
      <p:sp>
        <p:nvSpPr>
          <p:cNvPr id="37" name="TextBox 36"/>
          <p:cNvSpPr txBox="1"/>
          <p:nvPr/>
        </p:nvSpPr>
        <p:spPr>
          <a:xfrm>
            <a:off x="5491329" y="4549485"/>
            <a:ext cx="2544631" cy="3675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9684" tIns="44842" rIns="89684" bIns="44842" rtlCol="0">
            <a:spAutoFit/>
          </a:bodyPr>
          <a:lstStyle/>
          <a:p>
            <a:r>
              <a:rPr lang="en-US" sz="900" dirty="0" err="1"/>
              <a:t>Persentase</a:t>
            </a:r>
            <a:r>
              <a:rPr lang="en-US" sz="900" dirty="0"/>
              <a:t> </a:t>
            </a:r>
            <a:r>
              <a:rPr lang="en-US" sz="900" dirty="0" err="1"/>
              <a:t>Klaim</a:t>
            </a:r>
            <a:r>
              <a:rPr lang="en-US" sz="900" dirty="0"/>
              <a:t> </a:t>
            </a:r>
            <a:r>
              <a:rPr lang="en-US" sz="900" dirty="0" err="1"/>
              <a:t>Asuransi</a:t>
            </a:r>
            <a:r>
              <a:rPr lang="en-US" sz="900" dirty="0"/>
              <a:t> yang </a:t>
            </a:r>
          </a:p>
          <a:p>
            <a:r>
              <a:rPr lang="en-US" sz="900" dirty="0"/>
              <a:t>       </a:t>
            </a:r>
            <a:r>
              <a:rPr lang="en-US" sz="900" dirty="0" err="1"/>
              <a:t>disetujui</a:t>
            </a:r>
            <a:r>
              <a:rPr lang="en-US" sz="900" dirty="0"/>
              <a:t>.</a:t>
            </a:r>
            <a:endParaRPr lang="id-ID" sz="900" dirty="0"/>
          </a:p>
        </p:txBody>
      </p:sp>
      <p:sp>
        <p:nvSpPr>
          <p:cNvPr id="41" name="TextBox 40"/>
          <p:cNvSpPr txBox="1"/>
          <p:nvPr/>
        </p:nvSpPr>
        <p:spPr>
          <a:xfrm>
            <a:off x="8451338" y="3589555"/>
            <a:ext cx="2010090" cy="3983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89684" tIns="44842" rIns="89684" bIns="44842" rtlCol="0">
            <a:spAutoFit/>
          </a:bodyPr>
          <a:lstStyle/>
          <a:p>
            <a:r>
              <a:rPr lang="en-US" sz="1000" dirty="0" err="1" smtClean="0">
                <a:latin typeface="+mj-lt"/>
              </a:rPr>
              <a:t>Persentase</a:t>
            </a:r>
            <a:r>
              <a:rPr lang="en-US" sz="1000" dirty="0" smtClean="0">
                <a:latin typeface="+mj-lt"/>
              </a:rPr>
              <a:t> </a:t>
            </a:r>
            <a:r>
              <a:rPr lang="en-US" sz="1000" dirty="0" err="1" smtClean="0">
                <a:latin typeface="+mj-lt"/>
              </a:rPr>
              <a:t>kerjasama</a:t>
            </a:r>
            <a:r>
              <a:rPr lang="en-US" sz="1000" dirty="0" smtClean="0">
                <a:latin typeface="+mj-lt"/>
              </a:rPr>
              <a:t> </a:t>
            </a:r>
            <a:r>
              <a:rPr lang="en-US" sz="1000" dirty="0" err="1" smtClean="0">
                <a:latin typeface="+mj-lt"/>
              </a:rPr>
              <a:t>Pelayanan</a:t>
            </a:r>
            <a:r>
              <a:rPr lang="en-US" sz="1000" dirty="0" smtClean="0">
                <a:latin typeface="+mj-lt"/>
              </a:rPr>
              <a:t> </a:t>
            </a:r>
            <a:r>
              <a:rPr lang="en-US" sz="1000" dirty="0" err="1" smtClean="0">
                <a:latin typeface="+mj-lt"/>
              </a:rPr>
              <a:t>Kesehatan</a:t>
            </a:r>
            <a:r>
              <a:rPr lang="en-US" sz="1000" dirty="0" smtClean="0">
                <a:latin typeface="+mj-lt"/>
              </a:rPr>
              <a:t> yang </a:t>
            </a:r>
            <a:r>
              <a:rPr lang="en-US" sz="1000" dirty="0" err="1" smtClean="0">
                <a:latin typeface="+mj-lt"/>
              </a:rPr>
              <a:t>disetujui</a:t>
            </a:r>
            <a:r>
              <a:rPr lang="en-US" sz="1000" dirty="0" smtClean="0">
                <a:latin typeface="+mj-lt"/>
              </a:rPr>
              <a:t>..</a:t>
            </a:r>
            <a:endParaRPr lang="id-ID" sz="1000" dirty="0" smtClean="0"/>
          </a:p>
        </p:txBody>
      </p:sp>
      <p:sp>
        <p:nvSpPr>
          <p:cNvPr id="33" name="TextBox 32"/>
          <p:cNvSpPr txBox="1"/>
          <p:nvPr/>
        </p:nvSpPr>
        <p:spPr>
          <a:xfrm>
            <a:off x="5491329" y="1280952"/>
            <a:ext cx="2441985" cy="367559"/>
          </a:xfrm>
          <a:prstGeom prst="rect">
            <a:avLst/>
          </a:prstGeom>
          <a:solidFill>
            <a:srgbClr val="ED7D31"/>
          </a:solidFill>
        </p:spPr>
        <p:txBody>
          <a:bodyPr wrap="square" lIns="89684" tIns="44842" rIns="89684" bIns="44842" rtlCol="0">
            <a:spAutoFit/>
          </a:bodyPr>
          <a:lstStyle/>
          <a:p>
            <a:pPr algn="ctr"/>
            <a:r>
              <a:rPr lang="en-US" sz="900" dirty="0" err="1" smtClean="0">
                <a:solidFill>
                  <a:schemeClr val="bg1"/>
                </a:solidFill>
              </a:rPr>
              <a:t>Meningkatnya</a:t>
            </a:r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Pengelolaan</a:t>
            </a:r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Keuangan</a:t>
            </a:r>
            <a:r>
              <a:rPr lang="en-US" sz="900" dirty="0" smtClean="0">
                <a:solidFill>
                  <a:schemeClr val="bg1"/>
                </a:solidFill>
              </a:rPr>
              <a:t> RS.</a:t>
            </a:r>
          </a:p>
          <a:p>
            <a:pPr algn="ctr"/>
            <a:endParaRPr lang="id-ID" sz="9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474846" y="1229204"/>
            <a:ext cx="3329229" cy="58477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1.Persentase  </a:t>
            </a:r>
            <a:r>
              <a:rPr lang="en-US" sz="800" dirty="0" err="1" smtClean="0"/>
              <a:t>terlaksanaya</a:t>
            </a:r>
            <a:r>
              <a:rPr lang="en-US" sz="800" dirty="0" smtClean="0"/>
              <a:t> </a:t>
            </a:r>
            <a:r>
              <a:rPr lang="en-US" sz="800" dirty="0" err="1" smtClean="0"/>
              <a:t>penata</a:t>
            </a:r>
            <a:r>
              <a:rPr lang="en-US" sz="800" dirty="0" smtClean="0"/>
              <a:t> </a:t>
            </a:r>
            <a:r>
              <a:rPr lang="en-US" sz="800" dirty="0" err="1" smtClean="0"/>
              <a:t>ushaan</a:t>
            </a:r>
            <a:r>
              <a:rPr lang="en-US" sz="800" dirty="0" smtClean="0"/>
              <a:t> </a:t>
            </a:r>
            <a:r>
              <a:rPr lang="en-US" sz="800" dirty="0" err="1" smtClean="0"/>
              <a:t>Keuangan</a:t>
            </a:r>
            <a:r>
              <a:rPr lang="en-US" sz="800" dirty="0" smtClean="0"/>
              <a:t> </a:t>
            </a:r>
            <a:r>
              <a:rPr lang="en-US" sz="800" dirty="0" err="1" smtClean="0"/>
              <a:t>Tepat</a:t>
            </a:r>
            <a:r>
              <a:rPr lang="en-US" sz="800" dirty="0" smtClean="0"/>
              <a:t> </a:t>
            </a:r>
            <a:r>
              <a:rPr lang="en-US" sz="800" dirty="0" err="1" smtClean="0"/>
              <a:t>waktu</a:t>
            </a:r>
            <a:r>
              <a:rPr lang="en-US" sz="800" dirty="0" smtClean="0"/>
              <a:t>.</a:t>
            </a:r>
          </a:p>
          <a:p>
            <a:r>
              <a:rPr lang="en-US" sz="800" dirty="0" smtClean="0"/>
              <a:t>2.Pesentase </a:t>
            </a:r>
            <a:r>
              <a:rPr lang="en-US" sz="800" dirty="0" err="1" smtClean="0"/>
              <a:t>Pengajuan</a:t>
            </a:r>
            <a:r>
              <a:rPr lang="en-US" sz="800" dirty="0" smtClean="0"/>
              <a:t> </a:t>
            </a:r>
            <a:r>
              <a:rPr lang="en-US" sz="800" dirty="0" err="1" smtClean="0"/>
              <a:t>Klem</a:t>
            </a:r>
            <a:r>
              <a:rPr lang="en-US" sz="800" dirty="0" smtClean="0"/>
              <a:t> </a:t>
            </a:r>
            <a:r>
              <a:rPr lang="en-US" sz="800" dirty="0" err="1" smtClean="0"/>
              <a:t>layanan</a:t>
            </a:r>
            <a:r>
              <a:rPr lang="en-US" sz="800" dirty="0" smtClean="0"/>
              <a:t> RS </a:t>
            </a:r>
            <a:r>
              <a:rPr lang="en-US" sz="800" dirty="0" err="1" smtClean="0"/>
              <a:t>tepat</a:t>
            </a:r>
            <a:r>
              <a:rPr lang="en-US" sz="800" dirty="0" smtClean="0"/>
              <a:t> </a:t>
            </a:r>
            <a:r>
              <a:rPr lang="en-US" sz="800" dirty="0" err="1" smtClean="0"/>
              <a:t>waktu</a:t>
            </a:r>
            <a:r>
              <a:rPr lang="en-US" sz="800" dirty="0" smtClean="0"/>
              <a:t>.</a:t>
            </a:r>
          </a:p>
          <a:p>
            <a:r>
              <a:rPr lang="en-US" sz="800" dirty="0" smtClean="0"/>
              <a:t>3. </a:t>
            </a:r>
            <a:r>
              <a:rPr lang="en-US" sz="800" dirty="0" err="1" smtClean="0"/>
              <a:t>Persentase</a:t>
            </a:r>
            <a:r>
              <a:rPr lang="en-US" sz="800" dirty="0" smtClean="0"/>
              <a:t> </a:t>
            </a:r>
            <a:r>
              <a:rPr lang="en-US" sz="800" dirty="0" err="1" smtClean="0"/>
              <a:t>peningkatan</a:t>
            </a:r>
            <a:r>
              <a:rPr lang="en-US" sz="800" dirty="0" smtClean="0"/>
              <a:t> </a:t>
            </a:r>
            <a:r>
              <a:rPr lang="en-US" sz="800" dirty="0" err="1" smtClean="0"/>
              <a:t>Pendapatan</a:t>
            </a:r>
            <a:r>
              <a:rPr lang="en-US" sz="800" dirty="0" smtClean="0"/>
              <a:t> </a:t>
            </a:r>
            <a:r>
              <a:rPr lang="en-US" sz="800" dirty="0" err="1" smtClean="0"/>
              <a:t>dari</a:t>
            </a:r>
            <a:r>
              <a:rPr lang="en-US" sz="800" dirty="0" smtClean="0"/>
              <a:t> </a:t>
            </a:r>
            <a:r>
              <a:rPr lang="en-US" sz="800" dirty="0" err="1" smtClean="0"/>
              <a:t>Kerajsama</a:t>
            </a:r>
            <a:r>
              <a:rPr lang="en-US" sz="800" dirty="0" smtClean="0"/>
              <a:t> </a:t>
            </a:r>
            <a:r>
              <a:rPr lang="en-US" sz="800" dirty="0" err="1" smtClean="0"/>
              <a:t>dengan</a:t>
            </a:r>
            <a:r>
              <a:rPr lang="en-US" sz="800" dirty="0" smtClean="0"/>
              <a:t> </a:t>
            </a:r>
            <a:r>
              <a:rPr lang="en-US" sz="800" dirty="0" err="1" smtClean="0"/>
              <a:t>Pihak</a:t>
            </a:r>
            <a:r>
              <a:rPr lang="en-US" sz="800" dirty="0" smtClean="0"/>
              <a:t> </a:t>
            </a:r>
            <a:r>
              <a:rPr lang="en-US" sz="800" dirty="0" err="1" smtClean="0"/>
              <a:t>ke</a:t>
            </a:r>
            <a:r>
              <a:rPr lang="en-US" sz="800" dirty="0" smtClean="0"/>
              <a:t>. 3</a:t>
            </a:r>
            <a:endParaRPr lang="en-US" sz="800" dirty="0"/>
          </a:p>
        </p:txBody>
      </p:sp>
      <p:sp>
        <p:nvSpPr>
          <p:cNvPr id="43" name="TextBox 42"/>
          <p:cNvSpPr txBox="1"/>
          <p:nvPr/>
        </p:nvSpPr>
        <p:spPr>
          <a:xfrm>
            <a:off x="7986605" y="1364574"/>
            <a:ext cx="781055" cy="259551"/>
          </a:xfrm>
          <a:prstGeom prst="rect">
            <a:avLst/>
          </a:prstGeom>
          <a:noFill/>
        </p:spPr>
        <p:txBody>
          <a:bodyPr wrap="square" lIns="89684" tIns="44842" rIns="89684" bIns="44842" rtlCol="0">
            <a:spAutoFit/>
          </a:bodyPr>
          <a:lstStyle/>
          <a:p>
            <a:r>
              <a:rPr lang="id-ID" sz="1100" dirty="0" smtClean="0">
                <a:solidFill>
                  <a:schemeClr val="bg1"/>
                </a:solidFill>
              </a:rPr>
              <a:t>Indikator</a:t>
            </a:r>
            <a:endParaRPr lang="id-ID" sz="1100" dirty="0">
              <a:solidFill>
                <a:schemeClr val="bg1"/>
              </a:solidFill>
            </a:endParaRPr>
          </a:p>
        </p:txBody>
      </p:sp>
      <p:sp>
        <p:nvSpPr>
          <p:cNvPr id="44" name="Right Arrow 43"/>
          <p:cNvSpPr/>
          <p:nvPr/>
        </p:nvSpPr>
        <p:spPr>
          <a:xfrm>
            <a:off x="7997712" y="1170109"/>
            <a:ext cx="522833" cy="560003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684" tIns="44842" rIns="89684" bIns="44842" rtlCol="0" anchor="ctr"/>
          <a:lstStyle/>
          <a:p>
            <a:pPr algn="ctr"/>
            <a:endParaRPr lang="id-ID"/>
          </a:p>
        </p:txBody>
      </p:sp>
      <p:sp>
        <p:nvSpPr>
          <p:cNvPr id="45" name="TextBox 44"/>
          <p:cNvSpPr txBox="1"/>
          <p:nvPr/>
        </p:nvSpPr>
        <p:spPr>
          <a:xfrm>
            <a:off x="7933314" y="1344891"/>
            <a:ext cx="634733" cy="398336"/>
          </a:xfrm>
          <a:prstGeom prst="rect">
            <a:avLst/>
          </a:prstGeom>
          <a:noFill/>
        </p:spPr>
        <p:txBody>
          <a:bodyPr wrap="square" lIns="89684" tIns="44842" rIns="89684" bIns="44842" rtlCol="0">
            <a:spAutoFit/>
          </a:bodyPr>
          <a:lstStyle/>
          <a:p>
            <a:r>
              <a:rPr lang="id-ID" sz="900" dirty="0" smtClean="0">
                <a:solidFill>
                  <a:schemeClr val="bg1"/>
                </a:solidFill>
              </a:rPr>
              <a:t>Indikat</a:t>
            </a:r>
            <a:r>
              <a:rPr lang="id-ID" sz="1000" dirty="0" smtClean="0">
                <a:solidFill>
                  <a:schemeClr val="bg1"/>
                </a:solidFill>
              </a:rPr>
              <a:t>or</a:t>
            </a:r>
            <a:endParaRPr lang="id-ID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0" name="Straight Connector 69"/>
          <p:cNvCxnSpPr/>
          <p:nvPr/>
        </p:nvCxnSpPr>
        <p:spPr>
          <a:xfrm rot="5400000">
            <a:off x="2527127" y="4819406"/>
            <a:ext cx="142539" cy="103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5400000">
            <a:off x="9489521" y="4819284"/>
            <a:ext cx="141752" cy="206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72720" y="284480"/>
            <a:ext cx="6289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RENCANA  STRATEGIS</a:t>
            </a:r>
            <a:endParaRPr lang="en-US" sz="28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16053"/>
              </p:ext>
            </p:extLst>
          </p:nvPr>
        </p:nvGraphicFramePr>
        <p:xfrm>
          <a:off x="312895" y="1052514"/>
          <a:ext cx="11302845" cy="5240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581"/>
                <a:gridCol w="1511924"/>
                <a:gridCol w="1398183"/>
                <a:gridCol w="1357259"/>
                <a:gridCol w="1039618"/>
                <a:gridCol w="749656"/>
                <a:gridCol w="848668"/>
                <a:gridCol w="777946"/>
                <a:gridCol w="777945"/>
                <a:gridCol w="799162"/>
                <a:gridCol w="785017"/>
                <a:gridCol w="869886"/>
              </a:tblGrid>
              <a:tr h="427262">
                <a:tc rowSpan="2">
                  <a:txBody>
                    <a:bodyPr/>
                    <a:lstStyle/>
                    <a:p>
                      <a:r>
                        <a:rPr lang="en-US" sz="1000" dirty="0" smtClean="0"/>
                        <a:t>No</a:t>
                      </a:r>
                      <a:endParaRPr lang="en-US" sz="1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TUJUAN</a:t>
                      </a:r>
                      <a:endParaRPr lang="en-US" sz="1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INDIKATOR</a:t>
                      </a:r>
                    </a:p>
                    <a:p>
                      <a:pPr algn="ctr"/>
                      <a:r>
                        <a:rPr lang="en-US" sz="1000" dirty="0" smtClean="0"/>
                        <a:t>TUJUAN</a:t>
                      </a:r>
                      <a:endParaRPr lang="en-US" sz="1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SASARAN</a:t>
                      </a:r>
                      <a:endParaRPr lang="en-US" sz="1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INDIKATOR</a:t>
                      </a:r>
                    </a:p>
                    <a:p>
                      <a:pPr algn="ctr"/>
                      <a:r>
                        <a:rPr lang="en-US" sz="1000" dirty="0" smtClean="0"/>
                        <a:t>SASARAN</a:t>
                      </a:r>
                      <a:endParaRPr lang="en-US" sz="1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SATUAN</a:t>
                      </a:r>
                      <a:endParaRPr lang="en-US" sz="10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TARGET</a:t>
                      </a:r>
                      <a:r>
                        <a:rPr lang="en-US" sz="1000" baseline="0" dirty="0" smtClean="0"/>
                        <a:t> INDIKATOR TUJUAN DAN SASARAN PADA TAHUN </a:t>
                      </a:r>
                      <a:endParaRPr 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Meningkatnya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Derajat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Kesehatan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Perorangan</a:t>
                      </a:r>
                      <a:r>
                        <a:rPr lang="en-US" sz="1100" baseline="0" dirty="0" smtClean="0"/>
                        <a:t>.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indent="-114300"/>
                      <a:endParaRPr lang="en-US" sz="1100" dirty="0" smtClean="0"/>
                    </a:p>
                    <a:p>
                      <a:pPr marL="114300" indent="-114300"/>
                      <a:r>
                        <a:rPr lang="en-US" sz="1100" dirty="0" smtClean="0"/>
                        <a:t>Gross</a:t>
                      </a:r>
                      <a:r>
                        <a:rPr lang="en-US" sz="1100" baseline="0" dirty="0" smtClean="0"/>
                        <a:t> Death Rate (GDR)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 smtClean="0"/>
                    </a:p>
                    <a:p>
                      <a:pPr algn="ctr"/>
                      <a:r>
                        <a:rPr lang="en-US" sz="1100" dirty="0" smtClean="0"/>
                        <a:t>%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 smtClean="0"/>
                    </a:p>
                    <a:p>
                      <a:pPr algn="ctr"/>
                      <a:r>
                        <a:rPr lang="en-US" sz="1050" dirty="0" smtClean="0"/>
                        <a:t>8,7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 smtClean="0"/>
                    </a:p>
                    <a:p>
                      <a:pPr algn="ctr"/>
                      <a:r>
                        <a:rPr lang="en-US" sz="1050" dirty="0" smtClean="0"/>
                        <a:t>7,0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 smtClean="0"/>
                    </a:p>
                    <a:p>
                      <a:pPr algn="ctr"/>
                      <a:r>
                        <a:rPr lang="en-US" sz="1050" dirty="0" smtClean="0"/>
                        <a:t>6,5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 smtClean="0"/>
                    </a:p>
                    <a:p>
                      <a:pPr algn="ctr"/>
                      <a:r>
                        <a:rPr lang="en-US" sz="1050" dirty="0" smtClean="0"/>
                        <a:t>6,0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 smtClean="0"/>
                    </a:p>
                    <a:p>
                      <a:pPr algn="ctr"/>
                      <a:r>
                        <a:rPr lang="en-US" sz="1050" dirty="0" smtClean="0"/>
                        <a:t>5,5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 smtClean="0"/>
                    </a:p>
                    <a:p>
                      <a:pPr algn="ctr"/>
                      <a:r>
                        <a:rPr lang="en-US" sz="1050" dirty="0" smtClean="0"/>
                        <a:t>4,0</a:t>
                      </a:r>
                      <a:endParaRPr lang="en-US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indent="-114300"/>
                      <a:r>
                        <a:rPr lang="en-US" sz="1100" dirty="0" smtClean="0"/>
                        <a:t>1.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err="1" smtClean="0"/>
                        <a:t>Meningkatnya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Kualitas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Layanan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Rumah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Sakit</a:t>
                      </a:r>
                      <a:r>
                        <a:rPr lang="en-US" sz="1100" dirty="0" smtClean="0"/>
                        <a:t>.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1. IKM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%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90,45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92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93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94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95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96</a:t>
                      </a:r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indent="-114300"/>
                      <a:r>
                        <a:rPr lang="en-US" sz="1050" dirty="0" smtClean="0"/>
                        <a:t>2.</a:t>
                      </a:r>
                      <a:r>
                        <a:rPr lang="en-US" sz="1050" baseline="0" dirty="0" smtClean="0"/>
                        <a:t> Tingkat </a:t>
                      </a:r>
                      <a:r>
                        <a:rPr lang="en-US" sz="1050" baseline="0" dirty="0" err="1" smtClean="0"/>
                        <a:t>Akreditasi</a:t>
                      </a:r>
                      <a:r>
                        <a:rPr lang="en-US" sz="1050" baseline="0" dirty="0" smtClean="0"/>
                        <a:t> RS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Tingkat</a:t>
                      </a:r>
                    </a:p>
                    <a:p>
                      <a:pPr algn="ctr"/>
                      <a:r>
                        <a:rPr lang="en-US" sz="1050" dirty="0" smtClean="0"/>
                        <a:t>(%)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err="1" smtClean="0"/>
                        <a:t>Paripurna</a:t>
                      </a:r>
                      <a:endParaRPr lang="en-US" sz="1050" dirty="0" smtClean="0"/>
                    </a:p>
                    <a:p>
                      <a:pPr algn="ctr"/>
                      <a:r>
                        <a:rPr lang="en-US" sz="1050" dirty="0" smtClean="0"/>
                        <a:t>(81)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err="1" smtClean="0"/>
                        <a:t>Paripurna</a:t>
                      </a:r>
                      <a:endParaRPr lang="en-US" sz="1050" dirty="0" smtClean="0"/>
                    </a:p>
                    <a:p>
                      <a:pPr algn="ctr"/>
                      <a:r>
                        <a:rPr lang="en-US" sz="1050" dirty="0" smtClean="0"/>
                        <a:t>(82)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err="1" smtClean="0"/>
                        <a:t>Paripurna</a:t>
                      </a:r>
                      <a:endParaRPr lang="en-US" sz="1050" dirty="0" smtClean="0"/>
                    </a:p>
                    <a:p>
                      <a:pPr algn="ctr"/>
                      <a:r>
                        <a:rPr lang="en-US" sz="1050" dirty="0" smtClean="0"/>
                        <a:t>(84)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err="1" smtClean="0"/>
                        <a:t>Paripurna</a:t>
                      </a:r>
                      <a:endParaRPr lang="en-US" sz="1050" dirty="0" smtClean="0"/>
                    </a:p>
                    <a:p>
                      <a:pPr algn="ctr"/>
                      <a:r>
                        <a:rPr lang="en-US" sz="1050" dirty="0" smtClean="0"/>
                        <a:t>(86)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err="1" smtClean="0"/>
                        <a:t>Paripurna</a:t>
                      </a:r>
                      <a:endParaRPr lang="en-US" sz="1050" dirty="0" smtClean="0"/>
                    </a:p>
                    <a:p>
                      <a:pPr algn="ctr"/>
                      <a:r>
                        <a:rPr lang="en-US" sz="1050" dirty="0" smtClean="0"/>
                        <a:t>(88)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err="1" smtClean="0"/>
                        <a:t>Paripurna</a:t>
                      </a:r>
                      <a:endParaRPr lang="en-US" sz="1050" dirty="0" smtClean="0"/>
                    </a:p>
                    <a:p>
                      <a:pPr algn="ctr"/>
                      <a:r>
                        <a:rPr lang="en-US" sz="1050" dirty="0" smtClean="0"/>
                        <a:t>(90)</a:t>
                      </a:r>
                      <a:endParaRPr lang="en-US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indent="-114300"/>
                      <a:r>
                        <a:rPr lang="en-US" sz="1100" dirty="0" smtClean="0"/>
                        <a:t>2.Meningkatnya </a:t>
                      </a:r>
                      <a:r>
                        <a:rPr lang="en-US" sz="1100" dirty="0" err="1" smtClean="0"/>
                        <a:t>Kualitas</a:t>
                      </a:r>
                      <a:r>
                        <a:rPr lang="en-US" sz="1100" dirty="0" smtClean="0"/>
                        <a:t>  RS </a:t>
                      </a:r>
                      <a:r>
                        <a:rPr lang="en-US" sz="1100" dirty="0" err="1" smtClean="0"/>
                        <a:t>Pendidikan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/>
                      <a:r>
                        <a:rPr lang="en-US" sz="1050" baseline="0" dirty="0" err="1" smtClean="0"/>
                        <a:t>Akreditasi</a:t>
                      </a:r>
                      <a:r>
                        <a:rPr lang="en-US" sz="1050" baseline="0" dirty="0" smtClean="0"/>
                        <a:t> RS </a:t>
                      </a:r>
                      <a:r>
                        <a:rPr lang="en-US" sz="1050" baseline="0" dirty="0" err="1" smtClean="0"/>
                        <a:t>Pendidikan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1000" dirty="0" err="1" smtClean="0"/>
                        <a:t>Nilai</a:t>
                      </a:r>
                      <a:endParaRPr lang="en-US" sz="1000" dirty="0" smtClean="0"/>
                    </a:p>
                    <a:p>
                      <a:pPr marL="0" indent="0" algn="ctr"/>
                      <a:r>
                        <a:rPr lang="en-US" sz="1000" dirty="0" smtClean="0"/>
                        <a:t>(</a:t>
                      </a:r>
                      <a:r>
                        <a:rPr lang="en-US" sz="1000" dirty="0" err="1" smtClean="0"/>
                        <a:t>Predikat</a:t>
                      </a:r>
                      <a:r>
                        <a:rPr lang="en-US" sz="1000" dirty="0" smtClean="0"/>
                        <a:t>)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-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-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B</a:t>
                      </a:r>
                    </a:p>
                    <a:p>
                      <a:pPr algn="ctr"/>
                      <a:r>
                        <a:rPr lang="en-US" sz="1050" dirty="0" smtClean="0"/>
                        <a:t>(Lulus 3 </a:t>
                      </a:r>
                      <a:r>
                        <a:rPr lang="en-US" sz="1050" dirty="0" err="1" smtClean="0"/>
                        <a:t>Tahun</a:t>
                      </a:r>
                      <a:r>
                        <a:rPr lang="en-US" sz="1050" dirty="0" smtClean="0"/>
                        <a:t>)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B</a:t>
                      </a:r>
                    </a:p>
                    <a:p>
                      <a:pPr algn="ctr"/>
                      <a:r>
                        <a:rPr lang="en-US" sz="1050" dirty="0" smtClean="0"/>
                        <a:t>(Lulus 3 </a:t>
                      </a:r>
                      <a:r>
                        <a:rPr lang="en-US" sz="1050" dirty="0" err="1" smtClean="0"/>
                        <a:t>Tahun</a:t>
                      </a:r>
                      <a:r>
                        <a:rPr lang="en-US" sz="105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B</a:t>
                      </a:r>
                    </a:p>
                    <a:p>
                      <a:pPr algn="ctr"/>
                      <a:r>
                        <a:rPr lang="en-US" sz="1050" dirty="0" smtClean="0"/>
                        <a:t>(Lulus 3 </a:t>
                      </a:r>
                      <a:r>
                        <a:rPr lang="en-US" sz="1050" dirty="0" err="1" smtClean="0"/>
                        <a:t>Tahun</a:t>
                      </a:r>
                      <a:r>
                        <a:rPr lang="en-US" sz="1050" dirty="0" smtClean="0"/>
                        <a:t>)</a:t>
                      </a:r>
                    </a:p>
                    <a:p>
                      <a:pPr algn="ctr"/>
                      <a:r>
                        <a:rPr lang="en-US" sz="1050" dirty="0" smtClean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A</a:t>
                      </a:r>
                    </a:p>
                    <a:p>
                      <a:pPr algn="ctr"/>
                      <a:r>
                        <a:rPr lang="en-US" sz="1050" dirty="0" smtClean="0"/>
                        <a:t>(Lulus 5 </a:t>
                      </a:r>
                      <a:r>
                        <a:rPr lang="en-US" sz="1050" dirty="0" err="1" smtClean="0"/>
                        <a:t>Tahun</a:t>
                      </a:r>
                      <a:r>
                        <a:rPr lang="en-US" sz="1050" dirty="0" smtClean="0"/>
                        <a:t>)</a:t>
                      </a:r>
                    </a:p>
                    <a:p>
                      <a:pPr algn="ctr"/>
                      <a:endParaRPr lang="en-US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Meningkatnya</a:t>
                      </a:r>
                      <a:r>
                        <a:rPr lang="en-US" sz="1100" baseline="0" dirty="0" smtClean="0"/>
                        <a:t>  Tata </a:t>
                      </a:r>
                      <a:r>
                        <a:rPr lang="en-US" sz="1100" baseline="0" dirty="0" err="1" smtClean="0"/>
                        <a:t>Kelola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Rumah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Sakit</a:t>
                      </a:r>
                      <a:r>
                        <a:rPr lang="en-US" sz="1100" baseline="0" dirty="0" smtClean="0"/>
                        <a:t>.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Current</a:t>
                      </a:r>
                      <a:r>
                        <a:rPr lang="en-US" sz="1100" baseline="0" dirty="0" smtClean="0"/>
                        <a:t> Ratio (CR)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Kali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1,86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2,5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3,5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indent="-114300"/>
                      <a:r>
                        <a:rPr lang="en-US" sz="1100" dirty="0" smtClean="0"/>
                        <a:t>1,Maningkatnya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Akuntabilitas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Kinerja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Organisai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indent="-114300"/>
                      <a:r>
                        <a:rPr lang="en-US" sz="1100" dirty="0" smtClean="0"/>
                        <a:t>    </a:t>
                      </a:r>
                      <a:r>
                        <a:rPr lang="en-US" sz="1100" dirty="0" err="1" smtClean="0"/>
                        <a:t>Nilai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Evaluasim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SAKIP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%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79</a:t>
                      </a:r>
                    </a:p>
                    <a:p>
                      <a:pPr algn="ctr"/>
                      <a:r>
                        <a:rPr lang="en-US" sz="1100" dirty="0" smtClean="0"/>
                        <a:t>(BB)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80</a:t>
                      </a:r>
                    </a:p>
                    <a:p>
                      <a:pPr algn="ctr"/>
                      <a:r>
                        <a:rPr lang="en-US" sz="1100" dirty="0" smtClean="0"/>
                        <a:t>(BB)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81</a:t>
                      </a:r>
                    </a:p>
                    <a:p>
                      <a:pPr algn="ctr"/>
                      <a:r>
                        <a:rPr lang="en-US" sz="1100" dirty="0" smtClean="0"/>
                        <a:t>(A)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82</a:t>
                      </a:r>
                    </a:p>
                    <a:p>
                      <a:pPr algn="ctr"/>
                      <a:r>
                        <a:rPr lang="en-US" sz="1100" dirty="0" smtClean="0"/>
                        <a:t>(A)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83</a:t>
                      </a:r>
                    </a:p>
                    <a:p>
                      <a:pPr algn="ctr"/>
                      <a:r>
                        <a:rPr lang="en-US" sz="1100" dirty="0" smtClean="0"/>
                        <a:t>(A)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84</a:t>
                      </a:r>
                    </a:p>
                    <a:p>
                      <a:pPr algn="ctr"/>
                      <a:r>
                        <a:rPr lang="en-US" sz="1100" dirty="0" smtClean="0"/>
                        <a:t>(A)</a:t>
                      </a:r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indent="-114300"/>
                      <a:r>
                        <a:rPr lang="en-US" sz="1100" dirty="0" smtClean="0"/>
                        <a:t>3.Meningkatnya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Kemandirian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Keuangan</a:t>
                      </a:r>
                      <a:r>
                        <a:rPr lang="en-US" sz="1100" baseline="0" dirty="0" smtClean="0"/>
                        <a:t>.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indent="-114300"/>
                      <a:r>
                        <a:rPr lang="en-US" sz="1100" baseline="0" dirty="0" smtClean="0"/>
                        <a:t>    </a:t>
                      </a:r>
                      <a:r>
                        <a:rPr lang="en-US" sz="1100" dirty="0" smtClean="0"/>
                        <a:t>Tingkat </a:t>
                      </a:r>
                      <a:r>
                        <a:rPr lang="en-US" sz="1100" dirty="0" err="1" smtClean="0"/>
                        <a:t>Kemandirian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Keuangan</a:t>
                      </a:r>
                      <a:r>
                        <a:rPr lang="en-US" sz="1100" baseline="0" dirty="0" smtClean="0"/>
                        <a:t> RS (TKK)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%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52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1661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15853</TotalTime>
  <Words>1818</Words>
  <Application>Microsoft Office PowerPoint</Application>
  <PresentationFormat>Custom</PresentationFormat>
  <Paragraphs>401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Salsabila Firdausy</dc:creator>
  <cp:lastModifiedBy>ASUS</cp:lastModifiedBy>
  <cp:revision>998</cp:revision>
  <cp:lastPrinted>2023-02-13T09:24:34Z</cp:lastPrinted>
  <dcterms:created xsi:type="dcterms:W3CDTF">2018-09-11T16:56:40Z</dcterms:created>
  <dcterms:modified xsi:type="dcterms:W3CDTF">2023-02-13T09:30:48Z</dcterms:modified>
</cp:coreProperties>
</file>